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301" r:id="rId5"/>
    <p:sldId id="300" r:id="rId6"/>
    <p:sldId id="29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02" r:id="rId20"/>
    <p:sldId id="303" r:id="rId21"/>
    <p:sldId id="304" r:id="rId22"/>
    <p:sldId id="305" r:id="rId23"/>
    <p:sldId id="310" r:id="rId24"/>
    <p:sldId id="271" r:id="rId25"/>
    <p:sldId id="272" r:id="rId26"/>
    <p:sldId id="299" r:id="rId27"/>
    <p:sldId id="273" r:id="rId28"/>
    <p:sldId id="274" r:id="rId29"/>
    <p:sldId id="276" r:id="rId30"/>
    <p:sldId id="277" r:id="rId31"/>
    <p:sldId id="278" r:id="rId32"/>
    <p:sldId id="279" r:id="rId33"/>
    <p:sldId id="280" r:id="rId34"/>
    <p:sldId id="281" r:id="rId35"/>
    <p:sldId id="283" r:id="rId36"/>
    <p:sldId id="309" r:id="rId37"/>
    <p:sldId id="311" r:id="rId38"/>
    <p:sldId id="284" r:id="rId39"/>
    <p:sldId id="287" r:id="rId40"/>
    <p:sldId id="308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312" r:id="rId49"/>
    <p:sldId id="296" r:id="rId50"/>
    <p:sldId id="297" r:id="rId5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B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629213627708375"/>
          <c:y val="9.9965223097113254E-2"/>
          <c:w val="0.54838518346971332"/>
          <c:h val="0.5981574803149604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1015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</c:v>
                </c:pt>
                <c:pt idx="1">
                  <c:v>366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2003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1015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1015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overlap val="100"/>
        <c:axId val="79293824"/>
        <c:axId val="80508032"/>
      </c:barChart>
      <c:catAx>
        <c:axId val="79293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0508032"/>
        <c:crosses val="autoZero"/>
        <c:auto val="1"/>
        <c:lblAlgn val="ctr"/>
        <c:lblOffset val="100"/>
      </c:catAx>
      <c:valAx>
        <c:axId val="80508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9293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B8A2F-22DD-4A7C-A528-3AD4CAA12DA4}" type="doc">
      <dgm:prSet loTypeId="urn:microsoft.com/office/officeart/2005/8/layout/hProcess3" loCatId="process" qsTypeId="urn:microsoft.com/office/officeart/2005/8/quickstyle/3d7" qsCatId="3D" csTypeId="urn:microsoft.com/office/officeart/2005/8/colors/accent3_2" csCatId="accent3" phldr="1"/>
      <dgm:spPr/>
    </dgm:pt>
    <dgm:pt modelId="{44E3C1AA-D184-4358-AB59-C5911EF35B8F}">
      <dgm:prSet phldrT="[Text]" custT="1"/>
      <dgm:spPr/>
      <dgm:t>
        <a:bodyPr/>
        <a:lstStyle/>
        <a:p>
          <a:pPr algn="ctr"/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Penelitian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ini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dapat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digunakan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sebagai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masukan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dalam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meningkatkan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ventilasi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paru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pada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penderita</a:t>
          </a:r>
          <a:r>
            <a:rPr lang="en-US" sz="40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Calibri" pitchFamily="34" charset="0"/>
            </a:rPr>
            <a:t>asma</a:t>
          </a:r>
          <a:endParaRPr lang="en-US" sz="4000" b="0" dirty="0">
            <a:solidFill>
              <a:schemeClr val="tx1"/>
            </a:solidFill>
            <a:latin typeface="Calibri" pitchFamily="34" charset="0"/>
          </a:endParaRPr>
        </a:p>
      </dgm:t>
    </dgm:pt>
    <dgm:pt modelId="{082A509E-5884-4153-80C7-3DD8CCA75300}" type="parTrans" cxnId="{FE31EAF1-6487-4EAE-8D9C-95C2366535B4}">
      <dgm:prSet/>
      <dgm:spPr/>
      <dgm:t>
        <a:bodyPr/>
        <a:lstStyle/>
        <a:p>
          <a:pPr algn="ctr"/>
          <a:endParaRPr lang="en-US"/>
        </a:p>
      </dgm:t>
    </dgm:pt>
    <dgm:pt modelId="{3F8FD97C-D0E8-4CC7-880D-7C921AA0D9E8}" type="sibTrans" cxnId="{FE31EAF1-6487-4EAE-8D9C-95C2366535B4}">
      <dgm:prSet/>
      <dgm:spPr/>
      <dgm:t>
        <a:bodyPr/>
        <a:lstStyle/>
        <a:p>
          <a:pPr algn="ctr"/>
          <a:endParaRPr lang="en-US"/>
        </a:p>
      </dgm:t>
    </dgm:pt>
    <dgm:pt modelId="{A873ED8C-6C2B-4CF4-8367-C9FF8A00ED2F}" type="pres">
      <dgm:prSet presAssocID="{458B8A2F-22DD-4A7C-A528-3AD4CAA12DA4}" presName="Name0" presStyleCnt="0">
        <dgm:presLayoutVars>
          <dgm:dir/>
          <dgm:animLvl val="lvl"/>
          <dgm:resizeHandles val="exact"/>
        </dgm:presLayoutVars>
      </dgm:prSet>
      <dgm:spPr/>
    </dgm:pt>
    <dgm:pt modelId="{1D7D1B5B-E50C-4F9D-9BC7-08261363181C}" type="pres">
      <dgm:prSet presAssocID="{458B8A2F-22DD-4A7C-A528-3AD4CAA12DA4}" presName="dummy" presStyleCnt="0"/>
      <dgm:spPr/>
    </dgm:pt>
    <dgm:pt modelId="{1A2BCD61-92D3-41B9-9772-63F95FE70CD6}" type="pres">
      <dgm:prSet presAssocID="{458B8A2F-22DD-4A7C-A528-3AD4CAA12DA4}" presName="linH" presStyleCnt="0"/>
      <dgm:spPr/>
    </dgm:pt>
    <dgm:pt modelId="{E7BEAD5E-211D-4763-9185-B7462DBBFE11}" type="pres">
      <dgm:prSet presAssocID="{458B8A2F-22DD-4A7C-A528-3AD4CAA12DA4}" presName="padding1" presStyleCnt="0"/>
      <dgm:spPr/>
    </dgm:pt>
    <dgm:pt modelId="{D2C5B86F-D378-4490-889A-4C0C7A6216F8}" type="pres">
      <dgm:prSet presAssocID="{44E3C1AA-D184-4358-AB59-C5911EF35B8F}" presName="linV" presStyleCnt="0"/>
      <dgm:spPr/>
    </dgm:pt>
    <dgm:pt modelId="{A7077B42-E285-4D49-A741-CA9525246BC3}" type="pres">
      <dgm:prSet presAssocID="{44E3C1AA-D184-4358-AB59-C5911EF35B8F}" presName="spVertical1" presStyleCnt="0"/>
      <dgm:spPr/>
    </dgm:pt>
    <dgm:pt modelId="{E97F13BF-52C6-43A8-BB41-09A8A6F85049}" type="pres">
      <dgm:prSet presAssocID="{44E3C1AA-D184-4358-AB59-C5911EF35B8F}" presName="parTx" presStyleLbl="revTx" presStyleIdx="0" presStyleCnt="1" custScaleX="376912" custScaleY="165314" custLinFactY="4913" custLinFactNeighborX="-2525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CDAEF-FEF2-42CC-96C6-49F348EEB6D1}" type="pres">
      <dgm:prSet presAssocID="{44E3C1AA-D184-4358-AB59-C5911EF35B8F}" presName="spVertical2" presStyleCnt="0"/>
      <dgm:spPr/>
    </dgm:pt>
    <dgm:pt modelId="{FCB8C4CC-5DC5-4E0E-BD0B-7CE7953E1CED}" type="pres">
      <dgm:prSet presAssocID="{44E3C1AA-D184-4358-AB59-C5911EF35B8F}" presName="spVertical3" presStyleCnt="0"/>
      <dgm:spPr/>
    </dgm:pt>
    <dgm:pt modelId="{88E7DF57-A1B1-4C2D-A066-9FB98CB9EA9E}" type="pres">
      <dgm:prSet presAssocID="{458B8A2F-22DD-4A7C-A528-3AD4CAA12DA4}" presName="padding2" presStyleCnt="0"/>
      <dgm:spPr/>
    </dgm:pt>
    <dgm:pt modelId="{1CA8A6E3-214D-48D5-BE56-80AF842D1CC1}" type="pres">
      <dgm:prSet presAssocID="{458B8A2F-22DD-4A7C-A528-3AD4CAA12DA4}" presName="negArrow" presStyleCnt="0"/>
      <dgm:spPr/>
    </dgm:pt>
    <dgm:pt modelId="{82029E83-E57D-424D-866E-4884062F217C}" type="pres">
      <dgm:prSet presAssocID="{458B8A2F-22DD-4A7C-A528-3AD4CAA12DA4}" presName="backgroundArrow" presStyleLbl="node1" presStyleIdx="0" presStyleCnt="1" custScaleY="903482" custLinFactNeighborX="-196" custLinFactNeighborY="99132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F618012A-D643-4990-A653-D323CFDD97B0}" type="presOf" srcId="{458B8A2F-22DD-4A7C-A528-3AD4CAA12DA4}" destId="{A873ED8C-6C2B-4CF4-8367-C9FF8A00ED2F}" srcOrd="0" destOrd="0" presId="urn:microsoft.com/office/officeart/2005/8/layout/hProcess3"/>
    <dgm:cxn modelId="{FE31EAF1-6487-4EAE-8D9C-95C2366535B4}" srcId="{458B8A2F-22DD-4A7C-A528-3AD4CAA12DA4}" destId="{44E3C1AA-D184-4358-AB59-C5911EF35B8F}" srcOrd="0" destOrd="0" parTransId="{082A509E-5884-4153-80C7-3DD8CCA75300}" sibTransId="{3F8FD97C-D0E8-4CC7-880D-7C921AA0D9E8}"/>
    <dgm:cxn modelId="{476B86E9-383E-4BF6-84EF-107EA0BE43CE}" type="presOf" srcId="{44E3C1AA-D184-4358-AB59-C5911EF35B8F}" destId="{E97F13BF-52C6-43A8-BB41-09A8A6F85049}" srcOrd="0" destOrd="0" presId="urn:microsoft.com/office/officeart/2005/8/layout/hProcess3"/>
    <dgm:cxn modelId="{87C6D458-081E-494A-9A00-478C9E4DD8DE}" type="presParOf" srcId="{A873ED8C-6C2B-4CF4-8367-C9FF8A00ED2F}" destId="{1D7D1B5B-E50C-4F9D-9BC7-08261363181C}" srcOrd="0" destOrd="0" presId="urn:microsoft.com/office/officeart/2005/8/layout/hProcess3"/>
    <dgm:cxn modelId="{9A26A7E1-76E7-4476-9099-F4376F28EE15}" type="presParOf" srcId="{A873ED8C-6C2B-4CF4-8367-C9FF8A00ED2F}" destId="{1A2BCD61-92D3-41B9-9772-63F95FE70CD6}" srcOrd="1" destOrd="0" presId="urn:microsoft.com/office/officeart/2005/8/layout/hProcess3"/>
    <dgm:cxn modelId="{544399B8-83D7-4C4C-97B1-7672288FCF1D}" type="presParOf" srcId="{1A2BCD61-92D3-41B9-9772-63F95FE70CD6}" destId="{E7BEAD5E-211D-4763-9185-B7462DBBFE11}" srcOrd="0" destOrd="0" presId="urn:microsoft.com/office/officeart/2005/8/layout/hProcess3"/>
    <dgm:cxn modelId="{7C77108A-1760-488B-9850-701979B62339}" type="presParOf" srcId="{1A2BCD61-92D3-41B9-9772-63F95FE70CD6}" destId="{D2C5B86F-D378-4490-889A-4C0C7A6216F8}" srcOrd="1" destOrd="0" presId="urn:microsoft.com/office/officeart/2005/8/layout/hProcess3"/>
    <dgm:cxn modelId="{E4808027-B9DF-43F0-9A56-5BD02B7DEB23}" type="presParOf" srcId="{D2C5B86F-D378-4490-889A-4C0C7A6216F8}" destId="{A7077B42-E285-4D49-A741-CA9525246BC3}" srcOrd="0" destOrd="0" presId="urn:microsoft.com/office/officeart/2005/8/layout/hProcess3"/>
    <dgm:cxn modelId="{F6A6F34C-0594-4D20-9FAF-A21B377708F5}" type="presParOf" srcId="{D2C5B86F-D378-4490-889A-4C0C7A6216F8}" destId="{E97F13BF-52C6-43A8-BB41-09A8A6F85049}" srcOrd="1" destOrd="0" presId="urn:microsoft.com/office/officeart/2005/8/layout/hProcess3"/>
    <dgm:cxn modelId="{8BF2D3B3-3827-4048-B618-EC9AF9EC6609}" type="presParOf" srcId="{D2C5B86F-D378-4490-889A-4C0C7A6216F8}" destId="{35CCDAEF-FEF2-42CC-96C6-49F348EEB6D1}" srcOrd="2" destOrd="0" presId="urn:microsoft.com/office/officeart/2005/8/layout/hProcess3"/>
    <dgm:cxn modelId="{6D7203A5-ECA5-4CA0-9DED-21C736F64F69}" type="presParOf" srcId="{D2C5B86F-D378-4490-889A-4C0C7A6216F8}" destId="{FCB8C4CC-5DC5-4E0E-BD0B-7CE7953E1CED}" srcOrd="3" destOrd="0" presId="urn:microsoft.com/office/officeart/2005/8/layout/hProcess3"/>
    <dgm:cxn modelId="{38A2A55A-3CF6-40F8-99B8-3DED25D7A102}" type="presParOf" srcId="{1A2BCD61-92D3-41B9-9772-63F95FE70CD6}" destId="{88E7DF57-A1B1-4C2D-A066-9FB98CB9EA9E}" srcOrd="2" destOrd="0" presId="urn:microsoft.com/office/officeart/2005/8/layout/hProcess3"/>
    <dgm:cxn modelId="{7B8DB36C-9459-45AC-A7F3-5C104A060DBB}" type="presParOf" srcId="{1A2BCD61-92D3-41B9-9772-63F95FE70CD6}" destId="{1CA8A6E3-214D-48D5-BE56-80AF842D1CC1}" srcOrd="3" destOrd="0" presId="urn:microsoft.com/office/officeart/2005/8/layout/hProcess3"/>
    <dgm:cxn modelId="{3191B144-5A52-4C93-A089-05B5749EEAE9}" type="presParOf" srcId="{1A2BCD61-92D3-41B9-9772-63F95FE70CD6}" destId="{82029E83-E57D-424D-866E-4884062F217C}" srcOrd="4" destOrd="0" presId="urn:microsoft.com/office/officeart/2005/8/layout/h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09072-9D3E-4CE9-847E-9850BD0CAA40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6A3E4A-42D6-4577-9084-35FF7C5FC053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 smtClean="0"/>
            <a:t>Hipotesis</a:t>
          </a:r>
          <a:r>
            <a:rPr lang="en-US" sz="3200" dirty="0" smtClean="0"/>
            <a:t> </a:t>
          </a:r>
          <a:endParaRPr lang="en-US" sz="3200" dirty="0"/>
        </a:p>
      </dgm:t>
    </dgm:pt>
    <dgm:pt modelId="{B2878DA9-F311-4644-8EEE-41C300DA2F64}" type="parTrans" cxnId="{905667EE-4844-4AA8-B754-AE63D7D029C7}">
      <dgm:prSet/>
      <dgm:spPr/>
      <dgm:t>
        <a:bodyPr/>
        <a:lstStyle/>
        <a:p>
          <a:endParaRPr lang="en-US"/>
        </a:p>
      </dgm:t>
    </dgm:pt>
    <dgm:pt modelId="{8CCE2A87-DC48-4323-A40C-8488EF17924A}" type="sibTrans" cxnId="{905667EE-4844-4AA8-B754-AE63D7D029C7}">
      <dgm:prSet/>
      <dgm:spPr/>
      <dgm:t>
        <a:bodyPr/>
        <a:lstStyle/>
        <a:p>
          <a:endParaRPr lang="en-US"/>
        </a:p>
      </dgm:t>
    </dgm:pt>
    <dgm:pt modelId="{3F5D3F3C-55E3-4A98-89FE-D782B4544DD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/>
            <a:t>Teh</a:t>
          </a:r>
          <a:r>
            <a:rPr lang="en-US" sz="2800" dirty="0" smtClean="0"/>
            <a:t> </a:t>
          </a:r>
          <a:r>
            <a:rPr lang="en-US" sz="2800" dirty="0" err="1" smtClean="0"/>
            <a:t>hijau</a:t>
          </a:r>
          <a:r>
            <a:rPr lang="en-US" sz="2800" dirty="0" smtClean="0"/>
            <a:t> </a:t>
          </a:r>
          <a:r>
            <a:rPr lang="en-US" sz="2800" dirty="0" err="1" smtClean="0"/>
            <a:t>meningkatkan</a:t>
          </a:r>
          <a:r>
            <a:rPr lang="en-US" sz="2800" dirty="0" smtClean="0"/>
            <a:t> Volume </a:t>
          </a:r>
          <a:r>
            <a:rPr lang="en-US" sz="2800" dirty="0" err="1" smtClean="0"/>
            <a:t>Ekspirasi</a:t>
          </a:r>
          <a:r>
            <a:rPr lang="en-US" sz="2800" dirty="0" smtClean="0"/>
            <a:t> </a:t>
          </a:r>
          <a:r>
            <a:rPr lang="en-US" sz="2800" dirty="0" err="1" smtClean="0"/>
            <a:t>Paksa</a:t>
          </a:r>
          <a:r>
            <a:rPr lang="en-US" sz="2800" dirty="0" smtClean="0"/>
            <a:t> </a:t>
          </a:r>
          <a:r>
            <a:rPr lang="en-US" sz="2800" dirty="0" err="1" smtClean="0"/>
            <a:t>detik</a:t>
          </a:r>
          <a:r>
            <a:rPr lang="en-US" sz="2800" dirty="0" smtClean="0"/>
            <a:t> </a:t>
          </a:r>
          <a:r>
            <a:rPr lang="en-US" sz="2800" dirty="0" err="1" smtClean="0"/>
            <a:t>pertama</a:t>
          </a:r>
          <a:r>
            <a:rPr lang="en-US" sz="2800" dirty="0" smtClean="0"/>
            <a:t> (VEP</a:t>
          </a:r>
          <a:r>
            <a:rPr lang="en-US" sz="2800" baseline="-25000" dirty="0" smtClean="0"/>
            <a:t>1</a:t>
          </a:r>
          <a:r>
            <a:rPr lang="en-US" sz="2800" dirty="0" smtClean="0"/>
            <a:t>) </a:t>
          </a:r>
          <a:r>
            <a:rPr lang="en-US" sz="2800" dirty="0" err="1" smtClean="0"/>
            <a:t>laki-laki</a:t>
          </a:r>
          <a:r>
            <a:rPr lang="en-US" sz="2800" dirty="0" smtClean="0"/>
            <a:t> </a:t>
          </a:r>
          <a:r>
            <a:rPr lang="en-US" sz="2800" dirty="0" err="1" smtClean="0"/>
            <a:t>dewasa</a:t>
          </a:r>
          <a:r>
            <a:rPr lang="en-US" sz="2800" dirty="0" smtClean="0"/>
            <a:t> normal</a:t>
          </a:r>
          <a:endParaRPr lang="en-US" sz="2800" dirty="0"/>
        </a:p>
      </dgm:t>
    </dgm:pt>
    <dgm:pt modelId="{E487EEC4-8D43-49FC-9B69-47BFC6DC128F}" type="parTrans" cxnId="{2C0321B8-8723-48C5-A0B1-542DA6B1B2B7}">
      <dgm:prSet/>
      <dgm:spPr/>
      <dgm:t>
        <a:bodyPr/>
        <a:lstStyle/>
        <a:p>
          <a:endParaRPr lang="en-US"/>
        </a:p>
      </dgm:t>
    </dgm:pt>
    <dgm:pt modelId="{7AB3305E-3A95-4CD7-8699-61B463A9B667}" type="sibTrans" cxnId="{2C0321B8-8723-48C5-A0B1-542DA6B1B2B7}">
      <dgm:prSet/>
      <dgm:spPr/>
      <dgm:t>
        <a:bodyPr/>
        <a:lstStyle/>
        <a:p>
          <a:endParaRPr lang="en-US"/>
        </a:p>
      </dgm:t>
    </dgm:pt>
    <dgm:pt modelId="{17B43B8A-EB96-4B5A-82FE-795B44ADB60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/>
            <a:t>Hal-</a:t>
          </a:r>
          <a:r>
            <a:rPr lang="en-US" sz="3200" dirty="0" err="1" smtClean="0"/>
            <a:t>hal</a:t>
          </a:r>
          <a:r>
            <a:rPr lang="en-US" sz="3200" dirty="0" smtClean="0"/>
            <a:t> yang </a:t>
          </a:r>
          <a:r>
            <a:rPr lang="en-US" sz="3200" dirty="0" err="1" smtClean="0"/>
            <a:t>mendukung</a:t>
          </a:r>
          <a:endParaRPr lang="en-US" sz="3200" dirty="0"/>
        </a:p>
      </dgm:t>
    </dgm:pt>
    <dgm:pt modelId="{D599C8B8-1594-417B-87ED-2D78BDD00E6E}" type="parTrans" cxnId="{8568981C-54DF-476E-AA6E-7C692230823D}">
      <dgm:prSet/>
      <dgm:spPr/>
      <dgm:t>
        <a:bodyPr/>
        <a:lstStyle/>
        <a:p>
          <a:endParaRPr lang="en-US"/>
        </a:p>
      </dgm:t>
    </dgm:pt>
    <dgm:pt modelId="{C70667FE-42DE-4077-978D-F868250ADDED}" type="sibTrans" cxnId="{8568981C-54DF-476E-AA6E-7C692230823D}">
      <dgm:prSet/>
      <dgm:spPr/>
      <dgm:t>
        <a:bodyPr/>
        <a:lstStyle/>
        <a:p>
          <a:endParaRPr lang="en-US"/>
        </a:p>
      </dgm:t>
    </dgm:pt>
    <dgm:pt modelId="{A4038F7E-1397-478D-8DA6-C533CF0B694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Calibri" pitchFamily="34" charset="0"/>
            </a:rPr>
            <a:t>Hasil</a:t>
          </a:r>
          <a:r>
            <a:rPr lang="en-US" sz="2800" dirty="0" smtClean="0">
              <a:latin typeface="Calibri" pitchFamily="34" charset="0"/>
            </a:rPr>
            <a:t> </a:t>
          </a:r>
          <a:r>
            <a:rPr lang="en-US" sz="2800" dirty="0" err="1" smtClean="0">
              <a:latin typeface="Calibri" pitchFamily="34" charset="0"/>
            </a:rPr>
            <a:t>uji</a:t>
          </a:r>
          <a:r>
            <a:rPr lang="en-US" sz="2800" dirty="0" smtClean="0">
              <a:latin typeface="Calibri" pitchFamily="34" charset="0"/>
            </a:rPr>
            <a:t> </a:t>
          </a:r>
          <a:r>
            <a:rPr lang="en-US" sz="2800" dirty="0" err="1" smtClean="0">
              <a:latin typeface="Calibri" pitchFamily="34" charset="0"/>
            </a:rPr>
            <a:t>statistik</a:t>
          </a:r>
          <a:r>
            <a:rPr lang="en-US" sz="2800" dirty="0" smtClean="0">
              <a:latin typeface="Calibri" pitchFamily="34" charset="0"/>
            </a:rPr>
            <a:t> </a:t>
          </a:r>
          <a:r>
            <a:rPr lang="en-US" sz="2800" dirty="0" err="1" smtClean="0">
              <a:latin typeface="Calibri" pitchFamily="34" charset="0"/>
            </a:rPr>
            <a:t>menggunakan</a:t>
          </a:r>
          <a:r>
            <a:rPr lang="en-US" sz="2800" dirty="0" smtClean="0">
              <a:latin typeface="Calibri" pitchFamily="34" charset="0"/>
            </a:rPr>
            <a:t> </a:t>
          </a:r>
          <a:r>
            <a:rPr lang="en-US" sz="2800" i="1" dirty="0" err="1" smtClean="0">
              <a:latin typeface="Calibri" pitchFamily="34" charset="0"/>
            </a:rPr>
            <a:t>Wilcoxon</a:t>
          </a:r>
          <a:r>
            <a:rPr lang="en-US" sz="2800" i="1" dirty="0" smtClean="0">
              <a:latin typeface="Calibri" pitchFamily="34" charset="0"/>
            </a:rPr>
            <a:t> Signed Rank Test</a:t>
          </a:r>
          <a:r>
            <a:rPr lang="en-US" sz="2800" dirty="0" smtClean="0">
              <a:latin typeface="Calibri" pitchFamily="34" charset="0"/>
            </a:rPr>
            <a:t> </a:t>
          </a:r>
          <a:r>
            <a:rPr lang="en-US" sz="2800" dirty="0" err="1" smtClean="0">
              <a:latin typeface="Calibri" pitchFamily="34" charset="0"/>
            </a:rPr>
            <a:t>diperoleh</a:t>
          </a:r>
          <a:r>
            <a:rPr lang="en-US" sz="2800" dirty="0" smtClean="0">
              <a:latin typeface="Calibri" pitchFamily="34" charset="0"/>
            </a:rPr>
            <a:t> </a:t>
          </a:r>
          <a:r>
            <a:rPr lang="en-US" sz="2800" dirty="0" err="1" smtClean="0">
              <a:latin typeface="Calibri" pitchFamily="34" charset="0"/>
            </a:rPr>
            <a:t>nilai</a:t>
          </a:r>
          <a:r>
            <a:rPr lang="en-US" sz="2800" dirty="0" smtClean="0">
              <a:latin typeface="Calibri" pitchFamily="34" charset="0"/>
            </a:rPr>
            <a:t> </a:t>
          </a:r>
          <a:r>
            <a:rPr lang="en-US" sz="2800" i="1" dirty="0" smtClean="0">
              <a:latin typeface="Calibri" pitchFamily="34" charset="0"/>
            </a:rPr>
            <a:t>p </a:t>
          </a:r>
          <a:r>
            <a:rPr lang="en-US" sz="2800" i="1" u="sng" dirty="0" smtClean="0">
              <a:latin typeface="Calibri" pitchFamily="34" charset="0"/>
            </a:rPr>
            <a:t>&lt;</a:t>
          </a:r>
          <a:r>
            <a:rPr lang="en-US" sz="2800" dirty="0" smtClean="0">
              <a:latin typeface="Calibri" pitchFamily="34" charset="0"/>
            </a:rPr>
            <a:t> 0,05</a:t>
          </a:r>
          <a:endParaRPr lang="en-US" sz="2800" dirty="0">
            <a:latin typeface="Calibri" pitchFamily="34" charset="0"/>
          </a:endParaRPr>
        </a:p>
      </dgm:t>
    </dgm:pt>
    <dgm:pt modelId="{F1AB8380-4857-47B3-800F-E3172833058A}" type="parTrans" cxnId="{E0FB8AB7-6590-4C5B-89F3-16E914B55FE3}">
      <dgm:prSet/>
      <dgm:spPr/>
      <dgm:t>
        <a:bodyPr/>
        <a:lstStyle/>
        <a:p>
          <a:endParaRPr lang="en-US"/>
        </a:p>
      </dgm:t>
    </dgm:pt>
    <dgm:pt modelId="{64FB7788-5943-4064-9077-01126A90101A}" type="sibTrans" cxnId="{E0FB8AB7-6590-4C5B-89F3-16E914B55FE3}">
      <dgm:prSet/>
      <dgm:spPr/>
      <dgm:t>
        <a:bodyPr/>
        <a:lstStyle/>
        <a:p>
          <a:endParaRPr lang="en-US"/>
        </a:p>
      </dgm:t>
    </dgm:pt>
    <dgm:pt modelId="{C08D624D-C5F7-4BFF-97C2-88409076A35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Hal-</a:t>
          </a:r>
          <a:r>
            <a:rPr lang="en-US" sz="2400" dirty="0" err="1" smtClean="0"/>
            <a:t>hal</a:t>
          </a:r>
          <a:r>
            <a:rPr lang="en-US" sz="2400" dirty="0" smtClean="0"/>
            <a:t> yang </a:t>
          </a:r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mendukung</a:t>
          </a:r>
          <a:endParaRPr lang="en-US" sz="2400" dirty="0"/>
        </a:p>
      </dgm:t>
    </dgm:pt>
    <dgm:pt modelId="{7CB63D35-1270-490C-A17F-9DC587498A52}" type="parTrans" cxnId="{85E38C77-AC9B-4092-AB68-6D194E8BAC94}">
      <dgm:prSet/>
      <dgm:spPr/>
      <dgm:t>
        <a:bodyPr/>
        <a:lstStyle/>
        <a:p>
          <a:endParaRPr lang="en-US"/>
        </a:p>
      </dgm:t>
    </dgm:pt>
    <dgm:pt modelId="{D1B4B0E1-4BF1-4EC5-AF28-3D6EFC9F7A6A}" type="sibTrans" cxnId="{85E38C77-AC9B-4092-AB68-6D194E8BAC94}">
      <dgm:prSet/>
      <dgm:spPr/>
      <dgm:t>
        <a:bodyPr/>
        <a:lstStyle/>
        <a:p>
          <a:endParaRPr lang="en-US"/>
        </a:p>
      </dgm:t>
    </dgm:pt>
    <dgm:pt modelId="{DE70F703-58CF-4C18-9016-14893246C1B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/>
            <a:t>Tidak</a:t>
          </a:r>
          <a:r>
            <a:rPr lang="en-US" sz="2800" dirty="0" smtClean="0"/>
            <a:t> </a:t>
          </a:r>
          <a:r>
            <a:rPr lang="en-US" sz="2800" dirty="0" err="1" smtClean="0"/>
            <a:t>ada</a:t>
          </a:r>
          <a:endParaRPr lang="en-US" sz="2800" dirty="0"/>
        </a:p>
      </dgm:t>
    </dgm:pt>
    <dgm:pt modelId="{9BF38481-04B8-4658-B3B9-8443755A06C5}" type="parTrans" cxnId="{5180E6E4-5A59-4BC9-AD8A-217BC03D0DFE}">
      <dgm:prSet/>
      <dgm:spPr/>
      <dgm:t>
        <a:bodyPr/>
        <a:lstStyle/>
        <a:p>
          <a:endParaRPr lang="en-US"/>
        </a:p>
      </dgm:t>
    </dgm:pt>
    <dgm:pt modelId="{97940594-BBBB-4F74-B62C-C0C89022BD57}" type="sibTrans" cxnId="{5180E6E4-5A59-4BC9-AD8A-217BC03D0DFE}">
      <dgm:prSet/>
      <dgm:spPr/>
      <dgm:t>
        <a:bodyPr/>
        <a:lstStyle/>
        <a:p>
          <a:endParaRPr lang="en-US"/>
        </a:p>
      </dgm:t>
    </dgm:pt>
    <dgm:pt modelId="{D757AE32-DA59-47FE-A83B-80630B49A25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 smtClean="0"/>
            <a:t>Kesimpulan</a:t>
          </a:r>
          <a:endParaRPr lang="en-US" sz="3200" dirty="0"/>
        </a:p>
      </dgm:t>
    </dgm:pt>
    <dgm:pt modelId="{D3E744DA-1484-45B1-A7C0-AB38F9B09787}" type="parTrans" cxnId="{A51E482B-143E-4524-8617-8A17B47B9F96}">
      <dgm:prSet/>
      <dgm:spPr/>
      <dgm:t>
        <a:bodyPr/>
        <a:lstStyle/>
        <a:p>
          <a:endParaRPr lang="en-US"/>
        </a:p>
      </dgm:t>
    </dgm:pt>
    <dgm:pt modelId="{E89C1A76-D2AF-40CC-967A-CE47EACEB003}" type="sibTrans" cxnId="{A51E482B-143E-4524-8617-8A17B47B9F96}">
      <dgm:prSet/>
      <dgm:spPr/>
      <dgm:t>
        <a:bodyPr/>
        <a:lstStyle/>
        <a:p>
          <a:endParaRPr lang="en-US"/>
        </a:p>
      </dgm:t>
    </dgm:pt>
    <dgm:pt modelId="{9C6008A0-BAB5-4B0F-9E01-B1C9295F01C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/>
            <a:t>Hipotesis</a:t>
          </a:r>
          <a:r>
            <a:rPr lang="en-US" sz="2800" dirty="0" smtClean="0"/>
            <a:t> </a:t>
          </a:r>
          <a:r>
            <a:rPr lang="en-US" sz="2800" dirty="0" err="1" smtClean="0"/>
            <a:t>penelitian</a:t>
          </a:r>
          <a:r>
            <a:rPr lang="en-US" sz="2800" dirty="0" smtClean="0"/>
            <a:t> </a:t>
          </a:r>
          <a:r>
            <a:rPr lang="en-US" sz="2800" dirty="0" err="1" smtClean="0"/>
            <a:t>diterima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teruji</a:t>
          </a:r>
          <a:r>
            <a:rPr lang="en-US" sz="2800" dirty="0" smtClean="0"/>
            <a:t> </a:t>
          </a:r>
          <a:r>
            <a:rPr lang="en-US" sz="2800" dirty="0" err="1" smtClean="0"/>
            <a:t>oleh</a:t>
          </a:r>
          <a:r>
            <a:rPr lang="en-US" sz="2800" dirty="0" smtClean="0"/>
            <a:t> data</a:t>
          </a:r>
          <a:endParaRPr lang="en-US" sz="2800" b="1" dirty="0"/>
        </a:p>
      </dgm:t>
    </dgm:pt>
    <dgm:pt modelId="{78C227BE-308B-462E-A2E9-D73CFAA3E723}" type="parTrans" cxnId="{D23A750B-A2F0-4AD1-8675-AF52927792E0}">
      <dgm:prSet/>
      <dgm:spPr/>
      <dgm:t>
        <a:bodyPr/>
        <a:lstStyle/>
        <a:p>
          <a:endParaRPr lang="en-US"/>
        </a:p>
      </dgm:t>
    </dgm:pt>
    <dgm:pt modelId="{3A6F5CD5-1478-4059-80E4-446E23F5C946}" type="sibTrans" cxnId="{D23A750B-A2F0-4AD1-8675-AF52927792E0}">
      <dgm:prSet/>
      <dgm:spPr/>
      <dgm:t>
        <a:bodyPr/>
        <a:lstStyle/>
        <a:p>
          <a:endParaRPr lang="en-US"/>
        </a:p>
      </dgm:t>
    </dgm:pt>
    <dgm:pt modelId="{5A46948E-C2E2-4FA1-BA8B-C9B77D04F7B9}" type="pres">
      <dgm:prSet presAssocID="{45C09072-9D3E-4CE9-847E-9850BD0CAA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5AB4F4-2B80-4BEC-86B9-764F24870643}" type="pres">
      <dgm:prSet presAssocID="{F36A3E4A-42D6-4577-9084-35FF7C5FC053}" presName="linNode" presStyleCnt="0"/>
      <dgm:spPr/>
    </dgm:pt>
    <dgm:pt modelId="{C7B09B37-F9C0-4E1C-9F5F-4B09CA9B40F8}" type="pres">
      <dgm:prSet presAssocID="{F36A3E4A-42D6-4577-9084-35FF7C5FC05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B2A72-7092-4C85-8F95-78400CC65178}" type="pres">
      <dgm:prSet presAssocID="{F36A3E4A-42D6-4577-9084-35FF7C5FC053}" presName="descendantText" presStyleLbl="alignAccFollowNode1" presStyleIdx="0" presStyleCnt="4" custScaleY="118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28CED-E561-4A3E-B5E5-67FC2C584E29}" type="pres">
      <dgm:prSet presAssocID="{8CCE2A87-DC48-4323-A40C-8488EF17924A}" presName="sp" presStyleCnt="0"/>
      <dgm:spPr/>
    </dgm:pt>
    <dgm:pt modelId="{F72F95D1-5FE5-42EC-9F23-5E9BD3E6B3F2}" type="pres">
      <dgm:prSet presAssocID="{17B43B8A-EB96-4B5A-82FE-795B44ADB608}" presName="linNode" presStyleCnt="0"/>
      <dgm:spPr/>
    </dgm:pt>
    <dgm:pt modelId="{23434261-9966-4C8C-8F35-A0B9BFAD7792}" type="pres">
      <dgm:prSet presAssocID="{17B43B8A-EB96-4B5A-82FE-795B44ADB60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5BB76-B6C9-4850-B894-89AABC79FA6D}" type="pres">
      <dgm:prSet presAssocID="{17B43B8A-EB96-4B5A-82FE-795B44ADB608}" presName="descendantText" presStyleLbl="alignAccFollowNode1" presStyleIdx="1" presStyleCnt="4" custScaleY="120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439CB-D7E3-4034-9423-3AD8ADA71A9D}" type="pres">
      <dgm:prSet presAssocID="{C70667FE-42DE-4077-978D-F868250ADDED}" presName="sp" presStyleCnt="0"/>
      <dgm:spPr/>
    </dgm:pt>
    <dgm:pt modelId="{CB3168D3-28AB-493F-B25B-C02156378AA8}" type="pres">
      <dgm:prSet presAssocID="{C08D624D-C5F7-4BFF-97C2-88409076A35A}" presName="linNode" presStyleCnt="0"/>
      <dgm:spPr/>
    </dgm:pt>
    <dgm:pt modelId="{FBB15C36-CC9E-4D45-B06F-D7DD24D0C91B}" type="pres">
      <dgm:prSet presAssocID="{C08D624D-C5F7-4BFF-97C2-88409076A35A}" presName="parentText" presStyleLbl="node1" presStyleIdx="2" presStyleCnt="4" custScaleY="451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3A498-ED2C-4E67-B927-4872C6F22C1A}" type="pres">
      <dgm:prSet presAssocID="{C08D624D-C5F7-4BFF-97C2-88409076A35A}" presName="descendantText" presStyleLbl="alignAccFollowNode1" presStyleIdx="2" presStyleCnt="4" custScaleY="64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5861B-DBBA-4F4F-9978-9A7F0471B2BC}" type="pres">
      <dgm:prSet presAssocID="{D1B4B0E1-4BF1-4EC5-AF28-3D6EFC9F7A6A}" presName="sp" presStyleCnt="0"/>
      <dgm:spPr/>
    </dgm:pt>
    <dgm:pt modelId="{724D66FF-C962-4A84-BA9D-00720D2B68CC}" type="pres">
      <dgm:prSet presAssocID="{D757AE32-DA59-47FE-A83B-80630B49A256}" presName="linNode" presStyleCnt="0"/>
      <dgm:spPr/>
    </dgm:pt>
    <dgm:pt modelId="{5278F5CE-4573-48AC-AB3F-ED82200714F8}" type="pres">
      <dgm:prSet presAssocID="{D757AE32-DA59-47FE-A83B-80630B49A256}" presName="parentText" presStyleLbl="node1" presStyleIdx="3" presStyleCnt="4" custScaleY="420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40CDF-9C6F-41B6-A3B5-45FA95FADA65}" type="pres">
      <dgm:prSet presAssocID="{D757AE32-DA59-47FE-A83B-80630B49A256}" presName="descendantText" presStyleLbl="alignAccFollowNode1" presStyleIdx="3" presStyleCnt="4" custScaleY="7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321B8-8723-48C5-A0B1-542DA6B1B2B7}" srcId="{F36A3E4A-42D6-4577-9084-35FF7C5FC053}" destId="{3F5D3F3C-55E3-4A98-89FE-D782B4544DD3}" srcOrd="0" destOrd="0" parTransId="{E487EEC4-8D43-49FC-9B69-47BFC6DC128F}" sibTransId="{7AB3305E-3A95-4CD7-8699-61B463A9B667}"/>
    <dgm:cxn modelId="{CB3D8D6D-A5A2-4D8D-80C8-6F26ABE216CA}" type="presOf" srcId="{45C09072-9D3E-4CE9-847E-9850BD0CAA40}" destId="{5A46948E-C2E2-4FA1-BA8B-C9B77D04F7B9}" srcOrd="0" destOrd="0" presId="urn:microsoft.com/office/officeart/2005/8/layout/vList5"/>
    <dgm:cxn modelId="{EE5FB58A-4192-4F71-9B87-5900E72D3754}" type="presOf" srcId="{D757AE32-DA59-47FE-A83B-80630B49A256}" destId="{5278F5CE-4573-48AC-AB3F-ED82200714F8}" srcOrd="0" destOrd="0" presId="urn:microsoft.com/office/officeart/2005/8/layout/vList5"/>
    <dgm:cxn modelId="{9435E814-8228-447F-BFDB-74E6C3276168}" type="presOf" srcId="{F36A3E4A-42D6-4577-9084-35FF7C5FC053}" destId="{C7B09B37-F9C0-4E1C-9F5F-4B09CA9B40F8}" srcOrd="0" destOrd="0" presId="urn:microsoft.com/office/officeart/2005/8/layout/vList5"/>
    <dgm:cxn modelId="{A51E482B-143E-4524-8617-8A17B47B9F96}" srcId="{45C09072-9D3E-4CE9-847E-9850BD0CAA40}" destId="{D757AE32-DA59-47FE-A83B-80630B49A256}" srcOrd="3" destOrd="0" parTransId="{D3E744DA-1484-45B1-A7C0-AB38F9B09787}" sibTransId="{E89C1A76-D2AF-40CC-967A-CE47EACEB003}"/>
    <dgm:cxn modelId="{D23A750B-A2F0-4AD1-8675-AF52927792E0}" srcId="{D757AE32-DA59-47FE-A83B-80630B49A256}" destId="{9C6008A0-BAB5-4B0F-9E01-B1C9295F01CF}" srcOrd="0" destOrd="0" parTransId="{78C227BE-308B-462E-A2E9-D73CFAA3E723}" sibTransId="{3A6F5CD5-1478-4059-80E4-446E23F5C946}"/>
    <dgm:cxn modelId="{D5732BAC-89F1-49F5-ACF0-AC7AE8C33400}" type="presOf" srcId="{C08D624D-C5F7-4BFF-97C2-88409076A35A}" destId="{FBB15C36-CC9E-4D45-B06F-D7DD24D0C91B}" srcOrd="0" destOrd="0" presId="urn:microsoft.com/office/officeart/2005/8/layout/vList5"/>
    <dgm:cxn modelId="{8568981C-54DF-476E-AA6E-7C692230823D}" srcId="{45C09072-9D3E-4CE9-847E-9850BD0CAA40}" destId="{17B43B8A-EB96-4B5A-82FE-795B44ADB608}" srcOrd="1" destOrd="0" parTransId="{D599C8B8-1594-417B-87ED-2D78BDD00E6E}" sibTransId="{C70667FE-42DE-4077-978D-F868250ADDED}"/>
    <dgm:cxn modelId="{5180E6E4-5A59-4BC9-AD8A-217BC03D0DFE}" srcId="{C08D624D-C5F7-4BFF-97C2-88409076A35A}" destId="{DE70F703-58CF-4C18-9016-14893246C1B7}" srcOrd="0" destOrd="0" parTransId="{9BF38481-04B8-4658-B3B9-8443755A06C5}" sibTransId="{97940594-BBBB-4F74-B62C-C0C89022BD57}"/>
    <dgm:cxn modelId="{85E38C77-AC9B-4092-AB68-6D194E8BAC94}" srcId="{45C09072-9D3E-4CE9-847E-9850BD0CAA40}" destId="{C08D624D-C5F7-4BFF-97C2-88409076A35A}" srcOrd="2" destOrd="0" parTransId="{7CB63D35-1270-490C-A17F-9DC587498A52}" sibTransId="{D1B4B0E1-4BF1-4EC5-AF28-3D6EFC9F7A6A}"/>
    <dgm:cxn modelId="{5D4C76D5-E793-431B-9028-F36D5C315A2E}" type="presOf" srcId="{3F5D3F3C-55E3-4A98-89FE-D782B4544DD3}" destId="{8AAB2A72-7092-4C85-8F95-78400CC65178}" srcOrd="0" destOrd="0" presId="urn:microsoft.com/office/officeart/2005/8/layout/vList5"/>
    <dgm:cxn modelId="{2825AA37-9FF8-4086-A42B-D5B5003F1B79}" type="presOf" srcId="{17B43B8A-EB96-4B5A-82FE-795B44ADB608}" destId="{23434261-9966-4C8C-8F35-A0B9BFAD7792}" srcOrd="0" destOrd="0" presId="urn:microsoft.com/office/officeart/2005/8/layout/vList5"/>
    <dgm:cxn modelId="{E0FB8AB7-6590-4C5B-89F3-16E914B55FE3}" srcId="{17B43B8A-EB96-4B5A-82FE-795B44ADB608}" destId="{A4038F7E-1397-478D-8DA6-C533CF0B694D}" srcOrd="0" destOrd="0" parTransId="{F1AB8380-4857-47B3-800F-E3172833058A}" sibTransId="{64FB7788-5943-4064-9077-01126A90101A}"/>
    <dgm:cxn modelId="{1C6A85CB-D697-4F9B-9127-88AE9706C2A4}" type="presOf" srcId="{9C6008A0-BAB5-4B0F-9E01-B1C9295F01CF}" destId="{BAC40CDF-9C6F-41B6-A3B5-45FA95FADA65}" srcOrd="0" destOrd="0" presId="urn:microsoft.com/office/officeart/2005/8/layout/vList5"/>
    <dgm:cxn modelId="{905667EE-4844-4AA8-B754-AE63D7D029C7}" srcId="{45C09072-9D3E-4CE9-847E-9850BD0CAA40}" destId="{F36A3E4A-42D6-4577-9084-35FF7C5FC053}" srcOrd="0" destOrd="0" parTransId="{B2878DA9-F311-4644-8EEE-41C300DA2F64}" sibTransId="{8CCE2A87-DC48-4323-A40C-8488EF17924A}"/>
    <dgm:cxn modelId="{BC4E7D20-E681-4B3D-9E80-C20A81F2287F}" type="presOf" srcId="{DE70F703-58CF-4C18-9016-14893246C1B7}" destId="{F863A498-ED2C-4E67-B927-4872C6F22C1A}" srcOrd="0" destOrd="0" presId="urn:microsoft.com/office/officeart/2005/8/layout/vList5"/>
    <dgm:cxn modelId="{ACE8E861-94C1-4890-8F1E-293A36C99D68}" type="presOf" srcId="{A4038F7E-1397-478D-8DA6-C533CF0B694D}" destId="{EB05BB76-B6C9-4850-B894-89AABC79FA6D}" srcOrd="0" destOrd="0" presId="urn:microsoft.com/office/officeart/2005/8/layout/vList5"/>
    <dgm:cxn modelId="{F48573AC-F37C-4ED3-972E-1CCD7C258279}" type="presParOf" srcId="{5A46948E-C2E2-4FA1-BA8B-C9B77D04F7B9}" destId="{125AB4F4-2B80-4BEC-86B9-764F24870643}" srcOrd="0" destOrd="0" presId="urn:microsoft.com/office/officeart/2005/8/layout/vList5"/>
    <dgm:cxn modelId="{D1472C1D-4C45-4C90-BF71-484786A021C3}" type="presParOf" srcId="{125AB4F4-2B80-4BEC-86B9-764F24870643}" destId="{C7B09B37-F9C0-4E1C-9F5F-4B09CA9B40F8}" srcOrd="0" destOrd="0" presId="urn:microsoft.com/office/officeart/2005/8/layout/vList5"/>
    <dgm:cxn modelId="{756C83C5-CF73-407F-BFCF-1AD3953144E4}" type="presParOf" srcId="{125AB4F4-2B80-4BEC-86B9-764F24870643}" destId="{8AAB2A72-7092-4C85-8F95-78400CC65178}" srcOrd="1" destOrd="0" presId="urn:microsoft.com/office/officeart/2005/8/layout/vList5"/>
    <dgm:cxn modelId="{C21253DF-C8B5-478B-8098-7298292FC911}" type="presParOf" srcId="{5A46948E-C2E2-4FA1-BA8B-C9B77D04F7B9}" destId="{2B728CED-E561-4A3E-B5E5-67FC2C584E29}" srcOrd="1" destOrd="0" presId="urn:microsoft.com/office/officeart/2005/8/layout/vList5"/>
    <dgm:cxn modelId="{43C7F9FC-2CED-4BFA-83AA-AB55E458EA34}" type="presParOf" srcId="{5A46948E-C2E2-4FA1-BA8B-C9B77D04F7B9}" destId="{F72F95D1-5FE5-42EC-9F23-5E9BD3E6B3F2}" srcOrd="2" destOrd="0" presId="urn:microsoft.com/office/officeart/2005/8/layout/vList5"/>
    <dgm:cxn modelId="{E6160EC8-C7E3-458D-AABD-6EC634DFFC2D}" type="presParOf" srcId="{F72F95D1-5FE5-42EC-9F23-5E9BD3E6B3F2}" destId="{23434261-9966-4C8C-8F35-A0B9BFAD7792}" srcOrd="0" destOrd="0" presId="urn:microsoft.com/office/officeart/2005/8/layout/vList5"/>
    <dgm:cxn modelId="{10A66EF7-2032-4D66-AA48-F8551B2A20C7}" type="presParOf" srcId="{F72F95D1-5FE5-42EC-9F23-5E9BD3E6B3F2}" destId="{EB05BB76-B6C9-4850-B894-89AABC79FA6D}" srcOrd="1" destOrd="0" presId="urn:microsoft.com/office/officeart/2005/8/layout/vList5"/>
    <dgm:cxn modelId="{7EF0A590-B3FB-4573-8956-7D0A7E3C8391}" type="presParOf" srcId="{5A46948E-C2E2-4FA1-BA8B-C9B77D04F7B9}" destId="{339439CB-D7E3-4034-9423-3AD8ADA71A9D}" srcOrd="3" destOrd="0" presId="urn:microsoft.com/office/officeart/2005/8/layout/vList5"/>
    <dgm:cxn modelId="{8D469D86-2810-4E31-9F3A-4567ACAF6534}" type="presParOf" srcId="{5A46948E-C2E2-4FA1-BA8B-C9B77D04F7B9}" destId="{CB3168D3-28AB-493F-B25B-C02156378AA8}" srcOrd="4" destOrd="0" presId="urn:microsoft.com/office/officeart/2005/8/layout/vList5"/>
    <dgm:cxn modelId="{5CFEF876-6380-41BB-8262-548F9222724B}" type="presParOf" srcId="{CB3168D3-28AB-493F-B25B-C02156378AA8}" destId="{FBB15C36-CC9E-4D45-B06F-D7DD24D0C91B}" srcOrd="0" destOrd="0" presId="urn:microsoft.com/office/officeart/2005/8/layout/vList5"/>
    <dgm:cxn modelId="{8D4DF103-7273-4734-A4B4-18660E788794}" type="presParOf" srcId="{CB3168D3-28AB-493F-B25B-C02156378AA8}" destId="{F863A498-ED2C-4E67-B927-4872C6F22C1A}" srcOrd="1" destOrd="0" presId="urn:microsoft.com/office/officeart/2005/8/layout/vList5"/>
    <dgm:cxn modelId="{FCEAA872-2858-40F3-BCC4-E144E7D77766}" type="presParOf" srcId="{5A46948E-C2E2-4FA1-BA8B-C9B77D04F7B9}" destId="{46E5861B-DBBA-4F4F-9978-9A7F0471B2BC}" srcOrd="5" destOrd="0" presId="urn:microsoft.com/office/officeart/2005/8/layout/vList5"/>
    <dgm:cxn modelId="{A49A4D3C-A266-4BFB-8E15-F0469DB08994}" type="presParOf" srcId="{5A46948E-C2E2-4FA1-BA8B-C9B77D04F7B9}" destId="{724D66FF-C962-4A84-BA9D-00720D2B68CC}" srcOrd="6" destOrd="0" presId="urn:microsoft.com/office/officeart/2005/8/layout/vList5"/>
    <dgm:cxn modelId="{A7EF8464-B771-42A8-8FED-0A39FD59960B}" type="presParOf" srcId="{724D66FF-C962-4A84-BA9D-00720D2B68CC}" destId="{5278F5CE-4573-48AC-AB3F-ED82200714F8}" srcOrd="0" destOrd="0" presId="urn:microsoft.com/office/officeart/2005/8/layout/vList5"/>
    <dgm:cxn modelId="{26E592AC-9EFE-4995-96CD-CB412EB9449F}" type="presParOf" srcId="{724D66FF-C962-4A84-BA9D-00720D2B68CC}" destId="{BAC40CDF-9C6F-41B6-A3B5-45FA95FADA6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0.26471</cdr:x>
      <cdr:y>0.4</cdr:y>
    </cdr:from>
    <cdr:to>
      <cdr:x>0.32353</cdr:x>
      <cdr:y>0.46667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057400" y="1828800"/>
          <a:ext cx="457173" cy="3048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Calibri" pitchFamily="34" charset="0"/>
            </a:rPr>
            <a:t>150</a:t>
          </a:r>
          <a:endParaRPr lang="en-US" sz="14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0.40196</cdr:x>
      <cdr:y>0.1</cdr:y>
    </cdr:from>
    <cdr:to>
      <cdr:x>0.46078</cdr:x>
      <cdr:y>0.16667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24194" y="457200"/>
          <a:ext cx="457172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Calibri" pitchFamily="34" charset="0"/>
            </a:rPr>
            <a:t>366</a:t>
          </a:r>
          <a:endParaRPr lang="en-US" sz="1400" dirty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5D481ED-8197-4B96-B57E-6F1E01BF628E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F42F29-6B08-4CC0-B03A-0610F3A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F3F947D-8A81-4676-B432-9B3B765B8F8D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3B66672-AC30-4DB5-9C9B-7DA27949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6672-AC30-4DB5-9C9B-7DA27949E7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D8A76-BAFF-4C9F-8847-032C0A662BE7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C49A-F821-4B97-8246-65DA1209B7B5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8F41B-C043-458C-90AD-3A6CB0E1DFB3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357E97-487C-4428-9BF5-479392F8610C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BC5A2-49CE-4693-8887-356CC68F0042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935C9-84DA-4AA0-B13D-A1B6406CB214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D62F87-7D4A-4BA2-8DBE-1C8DA59BE7A1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82B4F-2E7A-436A-AEF5-8ABB6F9A1E2A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EEC64-5B23-4D65-9322-1FDCC62F7F2F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8A926-073B-4A03-A788-E595F4E1D7DB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DC95813-A67F-492B-B1FE-EC3F4BD321E6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D96A65-B848-4181-8ABE-9AA7B1B20CED}" type="datetime1">
              <a:rPr lang="en-US" smtClean="0"/>
              <a:pPr/>
              <a:t>11/26/2011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954785-A16D-4293-9C5D-72252C02B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6600" y="1828800"/>
            <a:ext cx="2057400" cy="1927225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Azarel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Jimmy</a:t>
            </a:r>
            <a:b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0810152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763000" cy="1676400"/>
          </a:xfrm>
        </p:spPr>
        <p:txBody>
          <a:bodyPr>
            <a:normAutofit/>
          </a:bodyPr>
          <a:lstStyle/>
          <a:p>
            <a:r>
              <a:rPr lang="id-ID" sz="3200" b="1" dirty="0">
                <a:latin typeface="Calibri" pitchFamily="34" charset="0"/>
              </a:rPr>
              <a:t>EFEK </a:t>
            </a:r>
            <a:r>
              <a:rPr lang="en-US" sz="3200" b="1" dirty="0">
                <a:latin typeface="Calibri" pitchFamily="34" charset="0"/>
              </a:rPr>
              <a:t>TEH HIJAU (</a:t>
            </a:r>
            <a:r>
              <a:rPr lang="en-US" sz="3200" b="1" i="1" dirty="0">
                <a:latin typeface="Calibri" pitchFamily="34" charset="0"/>
              </a:rPr>
              <a:t>Camellia </a:t>
            </a:r>
            <a:r>
              <a:rPr lang="en-US" sz="3200" b="1" i="1" dirty="0" err="1">
                <a:latin typeface="Calibri" pitchFamily="34" charset="0"/>
              </a:rPr>
              <a:t>sinensis</a:t>
            </a:r>
            <a:r>
              <a:rPr lang="en-US" sz="3200" b="1" i="1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L.) </a:t>
            </a:r>
            <a:r>
              <a:rPr lang="id-ID" sz="3200" b="1" dirty="0">
                <a:latin typeface="Calibri" pitchFamily="34" charset="0"/>
              </a:rPr>
              <a:t>TERHADAP </a:t>
            </a:r>
            <a:r>
              <a:rPr lang="en-US" sz="3200" b="1" dirty="0">
                <a:latin typeface="Calibri" pitchFamily="34" charset="0"/>
              </a:rPr>
              <a:t>VOLUME EKSPIRASI PAKSA </a:t>
            </a:r>
            <a:r>
              <a:rPr lang="en-US" sz="3200" b="1" dirty="0" err="1">
                <a:latin typeface="Calibri" pitchFamily="34" charset="0"/>
              </a:rPr>
              <a:t>detik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pertama</a:t>
            </a:r>
            <a:r>
              <a:rPr lang="en-US" sz="3200" b="1" dirty="0">
                <a:latin typeface="Calibri" pitchFamily="34" charset="0"/>
              </a:rPr>
              <a:t> (VEP</a:t>
            </a:r>
            <a:r>
              <a:rPr lang="en-US" sz="3200" b="1" baseline="-25000" dirty="0">
                <a:latin typeface="Calibri" pitchFamily="34" charset="0"/>
              </a:rPr>
              <a:t>1</a:t>
            </a:r>
            <a:r>
              <a:rPr lang="en-US" sz="3200" b="1" dirty="0">
                <a:latin typeface="Calibri" pitchFamily="34" charset="0"/>
              </a:rPr>
              <a:t>)</a:t>
            </a:r>
            <a:endParaRPr lang="en-US" sz="3200" dirty="0">
              <a:latin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</a:rPr>
              <a:t>LAKI-LAKI</a:t>
            </a:r>
            <a:r>
              <a:rPr lang="id-ID" sz="3200" b="1" dirty="0">
                <a:latin typeface="Calibri" pitchFamily="34" charset="0"/>
              </a:rPr>
              <a:t> DEWAS</a:t>
            </a:r>
            <a:r>
              <a:rPr lang="en-US" sz="3200" b="1" dirty="0">
                <a:latin typeface="Calibri" pitchFamily="34" charset="0"/>
              </a:rPr>
              <a:t>A NORMAL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647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8006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KERANGKA  PEMIKIRAN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05000" y="1447800"/>
            <a:ext cx="441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7162800" y="2514600"/>
            <a:ext cx="838200" cy="990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1143000"/>
            <a:ext cx="1371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Teh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6400800" y="1143000"/>
            <a:ext cx="228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Kafein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2971800" y="2057400"/>
            <a:ext cx="2438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</a:t>
            </a:r>
            <a:r>
              <a:rPr lang="en-US" sz="2800" dirty="0" err="1" smtClean="0"/>
              <a:t>intrasel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2971800" y="26670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Akumulasi</a:t>
            </a:r>
            <a:r>
              <a:rPr lang="en-US" sz="2400" dirty="0" smtClean="0"/>
              <a:t> </a:t>
            </a:r>
            <a:r>
              <a:rPr lang="en-US" sz="2400" dirty="0" err="1" smtClean="0"/>
              <a:t>cAMP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cGMP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71800" y="3429000"/>
            <a:ext cx="2438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reseptor</a:t>
            </a:r>
            <a:r>
              <a:rPr lang="en-US" sz="2400" dirty="0" smtClean="0"/>
              <a:t> </a:t>
            </a:r>
            <a:r>
              <a:rPr lang="en-US" sz="2400" dirty="0" err="1" smtClean="0"/>
              <a:t>adenosin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Up Arrow 14"/>
          <p:cNvSpPr/>
          <p:nvPr/>
        </p:nvSpPr>
        <p:spPr>
          <a:xfrm>
            <a:off x="5486400" y="2057400"/>
            <a:ext cx="1524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5334000" y="3276600"/>
            <a:ext cx="914400" cy="838200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286000" y="39624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9600" y="4572000"/>
            <a:ext cx="3886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kontraksi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skelet</a:t>
            </a:r>
            <a:endParaRPr lang="en-US" sz="2800" dirty="0"/>
          </a:p>
        </p:txBody>
      </p:sp>
      <p:sp>
        <p:nvSpPr>
          <p:cNvPr id="21" name="Up Arrow 20"/>
          <p:cNvSpPr/>
          <p:nvPr/>
        </p:nvSpPr>
        <p:spPr>
          <a:xfrm>
            <a:off x="4495800" y="4572000"/>
            <a:ext cx="152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038600" y="52578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286000" y="5867400"/>
            <a:ext cx="388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Ventilasi</a:t>
            </a:r>
            <a:r>
              <a:rPr lang="en-US" sz="2800" dirty="0" smtClean="0"/>
              <a:t> </a:t>
            </a:r>
            <a:r>
              <a:rPr lang="en-US" sz="2800" dirty="0" err="1" smtClean="0"/>
              <a:t>paru</a:t>
            </a:r>
            <a:endParaRPr lang="en-US" sz="2800" dirty="0"/>
          </a:p>
        </p:txBody>
      </p:sp>
      <p:sp>
        <p:nvSpPr>
          <p:cNvPr id="24" name="Up Arrow 23"/>
          <p:cNvSpPr/>
          <p:nvPr/>
        </p:nvSpPr>
        <p:spPr>
          <a:xfrm>
            <a:off x="6172200" y="5791200"/>
            <a:ext cx="152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172200" y="3962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953000" y="4495800"/>
            <a:ext cx="3276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bronkodilator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HIPOTESIS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914400" y="1905000"/>
            <a:ext cx="7772400" cy="3048000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brightRoom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</a:rPr>
              <a:t>Teh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</a:rPr>
              <a:t>hijau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</a:rPr>
              <a:t>meningkatkan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VEP</a:t>
            </a:r>
            <a:r>
              <a:rPr lang="en-US" sz="3200" baseline="-250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</a:rPr>
              <a:t>laki-laki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</a:rPr>
              <a:t>dewasa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normal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METODE PENELITIAN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4953000" cy="28956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Penelitian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ini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bersifat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prospektif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eksperimental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sungguhan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b-NO" sz="2400" dirty="0" smtClean="0">
                <a:solidFill>
                  <a:schemeClr val="bg1"/>
                </a:solidFill>
                <a:latin typeface="Calibri" pitchFamily="34" charset="0"/>
              </a:rPr>
              <a:t>dengan desain penelitian pre dan post-test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3810000"/>
            <a:ext cx="4800600" cy="304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2400" dirty="0">
                <a:solidFill>
                  <a:schemeClr val="bg1"/>
                </a:solidFill>
                <a:latin typeface="Calibri" pitchFamily="34" charset="0"/>
              </a:rPr>
              <a:t>Analisis data menggunakan statistik dengan </a:t>
            </a:r>
            <a:r>
              <a:rPr lang="nb-NO" sz="2400" dirty="0" smtClean="0">
                <a:solidFill>
                  <a:schemeClr val="bg1"/>
                </a:solidFill>
                <a:latin typeface="Calibri" pitchFamily="34" charset="0"/>
              </a:rPr>
              <a:t>metode </a:t>
            </a:r>
            <a:r>
              <a:rPr lang="en-US" sz="2400" i="1" dirty="0" err="1" smtClean="0">
                <a:solidFill>
                  <a:schemeClr val="bg1"/>
                </a:solidFill>
                <a:latin typeface="Calibri" pitchFamily="34" charset="0"/>
              </a:rPr>
              <a:t>Wilcoxon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</a:rPr>
              <a:t>Signed Rank Test</a:t>
            </a:r>
            <a:r>
              <a:rPr lang="nb-NO" sz="2400" dirty="0">
                <a:solidFill>
                  <a:schemeClr val="bg1"/>
                </a:solidFill>
                <a:latin typeface="Calibri" pitchFamily="34" charset="0"/>
              </a:rPr>
              <a:t> dengan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α</a:t>
            </a:r>
            <a:r>
              <a:rPr lang="nb-NO" sz="2400" dirty="0">
                <a:solidFill>
                  <a:schemeClr val="bg1"/>
                </a:solidFill>
                <a:latin typeface="Calibri" pitchFamily="34" charset="0"/>
              </a:rPr>
              <a:t> = 0,05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2438400"/>
            <a:ext cx="4953000" cy="2895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2400" dirty="0">
                <a:solidFill>
                  <a:schemeClr val="bg1"/>
                </a:solidFill>
                <a:latin typeface="Calibri" pitchFamily="34" charset="0"/>
              </a:rPr>
              <a:t>Data yang </a:t>
            </a:r>
            <a:r>
              <a:rPr lang="nb-NO" sz="2400" dirty="0" smtClean="0">
                <a:solidFill>
                  <a:schemeClr val="bg1"/>
                </a:solidFill>
                <a:latin typeface="Calibri" pitchFamily="34" charset="0"/>
              </a:rPr>
              <a:t>diukur </a:t>
            </a:r>
            <a:r>
              <a:rPr lang="nb-NO" sz="2400" dirty="0">
                <a:solidFill>
                  <a:schemeClr val="bg1"/>
                </a:solidFill>
                <a:latin typeface="Calibri" pitchFamily="34" charset="0"/>
              </a:rPr>
              <a:t>adalah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VEP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sebelum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sesudah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meminum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seduhan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teh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hijau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LOKASI DAN WAKTU PENELITIAN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Picture 2" descr="G:\gambar-gambar KTI\ist2_10032886-cartoon-school-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4999"/>
            <a:ext cx="2549586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gambar-gambar KTI\ist2_7968319-cartoon-alarm-clo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167073"/>
            <a:ext cx="2895600" cy="269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343400" y="1066800"/>
            <a:ext cx="4572000" cy="2362200"/>
          </a:xfrm>
          <a:prstGeom prst="wedgeRoundRectCallout">
            <a:avLst>
              <a:gd name="adj1" fmla="val -96457"/>
              <a:gd name="adj2" fmla="val 44430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err="1"/>
              <a:t>Laboratorium</a:t>
            </a:r>
            <a:r>
              <a:rPr lang="en-GB" sz="2800" dirty="0"/>
              <a:t> </a:t>
            </a:r>
            <a:r>
              <a:rPr lang="en-GB" sz="2800" dirty="0" err="1"/>
              <a:t>Ilmu</a:t>
            </a:r>
            <a:r>
              <a:rPr lang="en-GB" sz="2800" dirty="0"/>
              <a:t> </a:t>
            </a:r>
            <a:r>
              <a:rPr lang="en-GB" sz="2800" dirty="0" err="1"/>
              <a:t>Faal</a:t>
            </a:r>
            <a:r>
              <a:rPr lang="en-GB" sz="2800" dirty="0"/>
              <a:t> </a:t>
            </a:r>
            <a:r>
              <a:rPr lang="en-GB" sz="2800" dirty="0" err="1"/>
              <a:t>Fakultas</a:t>
            </a:r>
            <a:r>
              <a:rPr lang="en-GB" sz="2800" dirty="0"/>
              <a:t> </a:t>
            </a:r>
            <a:r>
              <a:rPr lang="en-GB" sz="2800" dirty="0" err="1"/>
              <a:t>Kedokteran</a:t>
            </a:r>
            <a:r>
              <a:rPr lang="en-GB" sz="2800" dirty="0"/>
              <a:t> </a:t>
            </a:r>
            <a:r>
              <a:rPr lang="en-GB" sz="2800" dirty="0" err="1"/>
              <a:t>Universitas</a:t>
            </a:r>
            <a:r>
              <a:rPr lang="en-GB" sz="2800" dirty="0"/>
              <a:t> Kristen </a:t>
            </a:r>
            <a:r>
              <a:rPr lang="en-GB" sz="2800" dirty="0" err="1"/>
              <a:t>Maranatha</a:t>
            </a:r>
            <a:r>
              <a:rPr lang="en-US" sz="2800" dirty="0"/>
              <a:t> 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914400" y="4572000"/>
            <a:ext cx="4495800" cy="1066800"/>
          </a:xfrm>
          <a:prstGeom prst="wedgeRoundRectCallout">
            <a:avLst>
              <a:gd name="adj1" fmla="val 79564"/>
              <a:gd name="adj2" fmla="val 92967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err="1">
                <a:solidFill>
                  <a:schemeClr val="tx1"/>
                </a:solidFill>
              </a:rPr>
              <a:t>Desember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 2010 – November 2011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uhaus 93" pitchFamily="82" charset="0"/>
              </a:rPr>
              <a:t>TINJAUAN PUSTAKA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I:\New Folder\gambar-gambar KTI\tumpukan bu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743200"/>
            <a:ext cx="3128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SALURAN PERNAPASAN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I:\New Folder\gambar-gambar KTI\528px-Respiratory_system_complete_en.sv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371600"/>
            <a:ext cx="5334000" cy="52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MEKANISME PERNAPASAN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5" name="Picture 3" descr="I:\New Folder\gambar-gambar KTI\Ekspira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373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I:\New Folder\gambar-gambar KTI\Inspirasi+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42999" y="1447800"/>
            <a:ext cx="3657601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SPIROMETER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=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ventilasi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volume </a:t>
            </a:r>
            <a:r>
              <a:rPr lang="en-US" dirty="0" err="1" smtClean="0"/>
              <a:t>udara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Manfaat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spirometer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dirty="0" err="1" smtClean="0"/>
              <a:t>Mengukur</a:t>
            </a:r>
            <a:r>
              <a:rPr lang="en-US" dirty="0" smtClean="0"/>
              <a:t> volume </a:t>
            </a:r>
            <a:r>
              <a:rPr lang="en-US" dirty="0" err="1" smtClean="0"/>
              <a:t>paru</a:t>
            </a:r>
            <a:r>
              <a:rPr lang="en-US" dirty="0" smtClean="0"/>
              <a:t>  </a:t>
            </a:r>
            <a:r>
              <a:rPr lang="en-US" dirty="0" err="1" smtClean="0"/>
              <a:t>statik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endParaRPr lang="en-US" dirty="0" smtClean="0"/>
          </a:p>
          <a:p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faal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en-US" dirty="0" smtClean="0"/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beratnya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en-US" dirty="0" smtClean="0"/>
          </a:p>
          <a:p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efektifitas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VOLUME &amp; KAPASITAS PARU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Picture 4" descr="C:\kti gambar\lung_vol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344263"/>
            <a:ext cx="7391400" cy="452869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kti gambar\lung_v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0" y="1371600"/>
            <a:ext cx="8763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VOLUME DINAMIS PARU-PARU</a:t>
            </a:r>
            <a:endParaRPr lang="en-US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514599"/>
          <a:ext cx="7772400" cy="3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722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KVP =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Kapasitas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Vital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Paksa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VEP1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= Volume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Eksprasi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Paksa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detik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Volume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udara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maksimum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</a:t>
                      </a:r>
                    </a:p>
                    <a:p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dapat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dihembuskan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secara</a:t>
                      </a:r>
                      <a:endParaRPr kumimoji="0"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i-FI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paksa           kapasitas vital paksa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Volume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udara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dapat</a:t>
                      </a:r>
                      <a:endParaRPr kumimoji="0"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dihembuskan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paksa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satu</a:t>
                      </a:r>
                      <a:endParaRPr kumimoji="0"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detik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pertama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74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Umumnya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dicapai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detik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Normalnya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4 liter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Normalnya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3,2 liter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676400" y="3962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1447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Parameter : KVP, VEP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paru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1676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" y="5791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menghembuskan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75-80%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KVP-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VEP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 KVP  75 – 80 %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4864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PENDAHULUAN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8" descr="I:\New Folder\gambar-gambar KTI\confused-monk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14600"/>
            <a:ext cx="29718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2370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43200" y="1"/>
            <a:ext cx="64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Obstruksi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Saluran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napas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mengalami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penyempitan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struktural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fungsional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volume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udara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dihembuskan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ekspirasi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Hal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pengosongan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perlambatan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respirasi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volume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ekspirasi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paksa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(VEP1) &lt; 80 %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prediksi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VEP1/KVP &lt; 75%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3733800"/>
            <a:ext cx="64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Restriksi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restriksi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berekspansi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sempurna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mengambil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udara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oksigen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cukup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dialirkan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seluruh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jaringan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tubuh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KVP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menurun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nafas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tetap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terbuka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ekspirasi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selesai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dlm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2-3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Rasio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VEP1/KVP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tetap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meningkat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volume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udara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terhirup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terhembus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normal.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Franklin Gothic Medium" pitchFamily="34" charset="0"/>
              </a:rPr>
              <a:t>Teh</a:t>
            </a:r>
            <a:r>
              <a:rPr lang="en-US" b="1" dirty="0" smtClean="0">
                <a:solidFill>
                  <a:schemeClr val="tx1"/>
                </a:solidFill>
                <a:latin typeface="Franklin Gothic Medium" pitchFamily="34" charset="0"/>
              </a:rPr>
              <a:t> (</a:t>
            </a:r>
            <a:r>
              <a:rPr lang="en-US" b="1" i="1" dirty="0" smtClean="0">
                <a:solidFill>
                  <a:schemeClr val="tx1"/>
                </a:solidFill>
                <a:latin typeface="Franklin Gothic Medium" pitchFamily="34" charset="0"/>
              </a:rPr>
              <a:t>Camellia </a:t>
            </a:r>
            <a:r>
              <a:rPr lang="en-US" b="1" i="1" dirty="0" err="1" smtClean="0">
                <a:solidFill>
                  <a:schemeClr val="tx1"/>
                </a:solidFill>
                <a:latin typeface="Franklin Gothic Medium" pitchFamily="34" charset="0"/>
              </a:rPr>
              <a:t>sinensis</a:t>
            </a:r>
            <a:r>
              <a:rPr lang="en-US" b="1" i="1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Franklin Gothic Medium" pitchFamily="34" charset="0"/>
              </a:rPr>
              <a:t>L.)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640"/>
            <a:ext cx="7772400" cy="551736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 smtClean="0"/>
              <a:t>umunya</a:t>
            </a:r>
            <a:r>
              <a:rPr lang="en-US" dirty="0" smtClean="0"/>
              <a:t> </a:t>
            </a:r>
            <a:r>
              <a:rPr lang="en-US" dirty="0" err="1" smtClean="0"/>
              <a:t>ditanam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perkebunan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200-2300 </a:t>
            </a:r>
            <a:r>
              <a:rPr lang="en-US" dirty="0" err="1" smtClean="0"/>
              <a:t>dpl</a:t>
            </a:r>
            <a:r>
              <a:rPr lang="en-US" dirty="0" smtClean="0"/>
              <a:t> (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).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Divisi</a:t>
            </a:r>
            <a:r>
              <a:rPr lang="en-US" dirty="0" smtClean="0"/>
              <a:t> 	      :  </a:t>
            </a:r>
            <a:r>
              <a:rPr lang="en-US" dirty="0" err="1" smtClean="0"/>
              <a:t>Spermatophyta</a:t>
            </a:r>
            <a:endParaRPr lang="en-US" dirty="0" smtClean="0"/>
          </a:p>
          <a:p>
            <a:r>
              <a:rPr lang="en-US" dirty="0" smtClean="0"/>
              <a:t>  Sub </a:t>
            </a:r>
            <a:r>
              <a:rPr lang="en-US" dirty="0" err="1" smtClean="0"/>
              <a:t>divisi</a:t>
            </a:r>
            <a:r>
              <a:rPr lang="en-US" dirty="0" smtClean="0"/>
              <a:t>   :  </a:t>
            </a:r>
            <a:r>
              <a:rPr lang="en-US" dirty="0" err="1" smtClean="0"/>
              <a:t>Angiospermae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Kelas</a:t>
            </a:r>
            <a:r>
              <a:rPr lang="en-US" dirty="0" smtClean="0"/>
              <a:t> 	      :  </a:t>
            </a:r>
            <a:r>
              <a:rPr lang="en-US" dirty="0" err="1" smtClean="0"/>
              <a:t>Dicotyledonae</a:t>
            </a:r>
            <a:endParaRPr lang="en-US" dirty="0" smtClean="0"/>
          </a:p>
          <a:p>
            <a:r>
              <a:rPr lang="en-US" dirty="0" smtClean="0"/>
              <a:t>  Sub </a:t>
            </a:r>
            <a:r>
              <a:rPr lang="en-US" dirty="0" err="1" smtClean="0"/>
              <a:t>kelas</a:t>
            </a:r>
            <a:r>
              <a:rPr lang="en-US" dirty="0" smtClean="0"/>
              <a:t>   :  </a:t>
            </a:r>
            <a:r>
              <a:rPr lang="en-US" dirty="0" err="1" smtClean="0"/>
              <a:t>Dialypetalae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Ordo</a:t>
            </a:r>
            <a:r>
              <a:rPr lang="en-US" dirty="0" smtClean="0"/>
              <a:t>            :  </a:t>
            </a:r>
            <a:r>
              <a:rPr lang="en-US" dirty="0" err="1" smtClean="0"/>
              <a:t>Guttiferales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Familia</a:t>
            </a:r>
            <a:r>
              <a:rPr lang="en-US" dirty="0" smtClean="0"/>
              <a:t> 	      :  </a:t>
            </a:r>
            <a:r>
              <a:rPr lang="en-US" dirty="0" err="1" smtClean="0"/>
              <a:t>Camelliaceae</a:t>
            </a:r>
            <a:endParaRPr lang="en-US" dirty="0" smtClean="0"/>
          </a:p>
          <a:p>
            <a:r>
              <a:rPr lang="en-US" dirty="0" smtClean="0"/>
              <a:t>  Genus 	      :  Camellia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Spesies</a:t>
            </a:r>
            <a:r>
              <a:rPr lang="en-US" dirty="0" smtClean="0"/>
              <a:t> 	      :  </a:t>
            </a:r>
            <a:r>
              <a:rPr lang="en-US" i="1" dirty="0" smtClean="0"/>
              <a:t>Camellia </a:t>
            </a:r>
            <a:r>
              <a:rPr lang="en-US" i="1" dirty="0" err="1" smtClean="0"/>
              <a:t>sinensis</a:t>
            </a:r>
            <a:r>
              <a:rPr lang="en-US" i="1" dirty="0" smtClean="0"/>
              <a:t> </a:t>
            </a:r>
            <a:r>
              <a:rPr lang="en-US" dirty="0" smtClean="0"/>
              <a:t>L.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33528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Franklin Gothic Medium" pitchFamily="34" charset="0"/>
              </a:rPr>
              <a:t>KANDUNGAN</a:t>
            </a:r>
            <a:endParaRPr lang="en-US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715000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 algn="ctr">
              <a:buNone/>
            </a:pPr>
            <a:r>
              <a:rPr lang="en-US" sz="2800" b="1" dirty="0" err="1" smtClean="0"/>
              <a:t>Katekin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polifenol</a:t>
            </a:r>
            <a:r>
              <a:rPr lang="en-US" sz="2800" b="1" dirty="0" smtClean="0"/>
              <a:t>)</a:t>
            </a:r>
            <a:endParaRPr lang="en-US" sz="2800" dirty="0" smtClean="0"/>
          </a:p>
          <a:p>
            <a:pPr algn="ctr">
              <a:buNone/>
              <a:defRPr/>
            </a:pPr>
            <a:r>
              <a:rPr lang="en-US" sz="2800" dirty="0" err="1" smtClean="0"/>
              <a:t>Kafein</a:t>
            </a:r>
            <a:r>
              <a:rPr lang="en-US" sz="2800" dirty="0" smtClean="0"/>
              <a:t> </a:t>
            </a:r>
          </a:p>
          <a:p>
            <a:pPr algn="ctr">
              <a:buNone/>
              <a:defRPr/>
            </a:pPr>
            <a:r>
              <a:rPr lang="en-US" sz="2800" dirty="0" err="1" smtClean="0"/>
              <a:t>Substansi</a:t>
            </a:r>
            <a:r>
              <a:rPr lang="en-US" sz="2800" dirty="0" smtClean="0"/>
              <a:t> </a:t>
            </a:r>
            <a:r>
              <a:rPr lang="en-US" sz="2800" dirty="0" err="1" smtClean="0"/>
              <a:t>pektin</a:t>
            </a:r>
            <a:endParaRPr lang="en-US" sz="2800" dirty="0"/>
          </a:p>
          <a:p>
            <a:pPr algn="ctr">
              <a:buNone/>
              <a:defRPr/>
            </a:pPr>
            <a:r>
              <a:rPr lang="en-US" sz="2800" dirty="0" err="1" smtClean="0"/>
              <a:t>Flavonol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Franklin Gothic Medium" pitchFamily="34" charset="0"/>
              </a:rPr>
              <a:t>KAFEIN</a:t>
            </a:r>
            <a:endParaRPr lang="en-US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 </a:t>
            </a:r>
            <a:r>
              <a:rPr lang="en-US" sz="2800" dirty="0" err="1" smtClean="0">
                <a:latin typeface="Calibri" pitchFamily="34" charset="0"/>
              </a:rPr>
              <a:t>Kafein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merupakan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derivat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xantin</a:t>
            </a:r>
            <a:r>
              <a:rPr lang="en-US" sz="2800" dirty="0" smtClean="0">
                <a:latin typeface="Calibri" pitchFamily="34" charset="0"/>
              </a:rPr>
              <a:t> yang </a:t>
            </a:r>
            <a:r>
              <a:rPr lang="en-US" sz="2800" dirty="0" err="1" smtClean="0">
                <a:latin typeface="Calibri" pitchFamily="34" charset="0"/>
              </a:rPr>
              <a:t>terdapat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dalam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tumbuh-tumbuhan</a:t>
            </a:r>
            <a:r>
              <a:rPr lang="en-US" sz="28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membuktikan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kafein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efek</a:t>
            </a:r>
            <a:r>
              <a:rPr lang="en-US" sz="2800" dirty="0" smtClean="0"/>
              <a:t> </a:t>
            </a:r>
            <a:r>
              <a:rPr lang="en-US" sz="2800" dirty="0" err="1" smtClean="0"/>
              <a:t>stimulasi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tarik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err="1" smtClean="0"/>
              <a:t>Senyawa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relaksasi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polos</a:t>
            </a:r>
            <a:r>
              <a:rPr lang="en-US" sz="2800" dirty="0" smtClean="0"/>
              <a:t>, </a:t>
            </a:r>
            <a:r>
              <a:rPr lang="en-US" sz="2800" dirty="0" err="1" smtClean="0"/>
              <a:t>merangsang</a:t>
            </a:r>
            <a:r>
              <a:rPr lang="en-US" sz="2800" dirty="0" smtClean="0"/>
              <a:t> system </a:t>
            </a:r>
            <a:r>
              <a:rPr lang="en-US" sz="2800" dirty="0" err="1" smtClean="0"/>
              <a:t>saraf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(SSP), </a:t>
            </a:r>
            <a:r>
              <a:rPr lang="en-US" sz="2800" dirty="0" err="1" smtClean="0"/>
              <a:t>merangsang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jantung</a:t>
            </a:r>
            <a:r>
              <a:rPr lang="en-US" sz="2800" dirty="0" smtClean="0"/>
              <a:t> ,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kapasitas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,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diuresis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dampak</a:t>
            </a:r>
            <a:r>
              <a:rPr lang="en-US" sz="2800" dirty="0" smtClean="0"/>
              <a:t> </a:t>
            </a:r>
            <a:r>
              <a:rPr lang="en-US" sz="2800" dirty="0" err="1" smtClean="0"/>
              <a:t>psikologis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peningkatan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kewaspadaan</a:t>
            </a:r>
            <a:r>
              <a:rPr lang="en-US" sz="2800" dirty="0" smtClean="0"/>
              <a:t>, </a:t>
            </a:r>
            <a:r>
              <a:rPr lang="en-US" sz="2800" dirty="0" err="1" smtClean="0"/>
              <a:t>sensasi</a:t>
            </a:r>
            <a:r>
              <a:rPr lang="en-US" sz="2800" dirty="0" smtClean="0"/>
              <a:t> </a:t>
            </a:r>
            <a:r>
              <a:rPr lang="en-US" sz="2800" dirty="0" err="1" smtClean="0"/>
              <a:t>berenergi</a:t>
            </a:r>
            <a:r>
              <a:rPr lang="en-US" sz="2800" dirty="0" smtClean="0"/>
              <a:t>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BAHAN DAN METODOLOGI PENELITIAN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ALAT DAN BAHAN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648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Calibri" pitchFamily="34" charset="0"/>
              </a:rPr>
              <a:t>Spirometer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Elektronik</a:t>
            </a:r>
            <a:r>
              <a:rPr lang="en-US" sz="3600" dirty="0" smtClean="0">
                <a:latin typeface="Calibri" pitchFamily="34" charset="0"/>
              </a:rPr>
              <a:t> (</a:t>
            </a:r>
            <a:r>
              <a:rPr lang="en-US" sz="3600" dirty="0" err="1" smtClean="0">
                <a:latin typeface="Calibri" pitchFamily="34" charset="0"/>
              </a:rPr>
              <a:t>Autospirometer</a:t>
            </a:r>
            <a:r>
              <a:rPr lang="en-US" sz="3600" dirty="0" smtClean="0">
                <a:latin typeface="Calibri" pitchFamily="34" charset="0"/>
              </a:rPr>
              <a:t> Minato Model AS 700)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3581400" cy="32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alibri" pitchFamily="34" charset="0"/>
              </a:rPr>
              <a:t>Teh</a:t>
            </a:r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</a:rPr>
              <a:t>Hijau</a:t>
            </a:r>
            <a:r>
              <a:rPr lang="en-US" sz="4000" dirty="0" smtClean="0">
                <a:latin typeface="Calibri" pitchFamily="34" charset="0"/>
              </a:rPr>
              <a:t> (</a:t>
            </a:r>
            <a:r>
              <a:rPr lang="en-US" sz="4000" i="1" dirty="0" smtClean="0">
                <a:latin typeface="Calibri" pitchFamily="34" charset="0"/>
              </a:rPr>
              <a:t>Camellia </a:t>
            </a:r>
            <a:r>
              <a:rPr lang="en-US" sz="4000" i="1" dirty="0" err="1" smtClean="0">
                <a:latin typeface="Calibri" pitchFamily="34" charset="0"/>
              </a:rPr>
              <a:t>sinensis</a:t>
            </a:r>
            <a:r>
              <a:rPr lang="en-US" sz="4000" i="1" dirty="0" smtClean="0">
                <a:latin typeface="Calibri" pitchFamily="34" charset="0"/>
              </a:rPr>
              <a:t> </a:t>
            </a:r>
            <a:r>
              <a:rPr lang="en-US" sz="4000" dirty="0" smtClean="0">
                <a:latin typeface="Calibri" pitchFamily="34" charset="0"/>
              </a:rPr>
              <a:t>L.)</a:t>
            </a:r>
          </a:p>
          <a:p>
            <a:r>
              <a:rPr lang="en-US" sz="4000" dirty="0" smtClean="0">
                <a:latin typeface="Calibri" pitchFamily="34" charset="0"/>
              </a:rPr>
              <a:t>Aqua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100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4495800"/>
            <a:ext cx="17526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SUBJEK PENELITIAN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73152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Subjek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penelitian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terdiri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25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laki-laki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dewasa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57200" y="1828800"/>
            <a:ext cx="7239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Kriteria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Inklusi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57200" y="2514600"/>
            <a:ext cx="73152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Jenis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kelamin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laki-laki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57200" y="3276600"/>
            <a:ext cx="73152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Berumur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 18-23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tahun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57200" y="4038600"/>
            <a:ext cx="73152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merokok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57200" y="4724400"/>
            <a:ext cx="7315200" cy="1295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lvl="0" algn="ctr"/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ada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kelainan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saluran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pernapasan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subjek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penelitian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seperti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asma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bronkhitis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ist2_5320903-male-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533400"/>
            <a:ext cx="81534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Kriteria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Eksklusi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57200" y="1295400"/>
            <a:ext cx="8153400" cy="76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 fontScale="85000" lnSpcReduction="10000"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Konsumsi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makanan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minuman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mengandung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kafein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133600"/>
            <a:ext cx="8153400" cy="11112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algn="ctr">
              <a:buNone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aktivitas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fisik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melelahkan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sehari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sebelum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tes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hari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tes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57200" y="3352800"/>
            <a:ext cx="81534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Kurang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istirahat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sehari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sebelum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tes</a:t>
            </a:r>
            <a:endParaRPr lang="en-US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9" descr="C:\Documents and Settings\reddy\Desktop\544072g5obtyyvg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720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797300" y="4432300"/>
            <a:ext cx="147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419600"/>
            <a:ext cx="1447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VARIABEL PENELITIAN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9" name="Rounded Rectangle 3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83820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lvl="0" algn="ctr">
              <a:buNone/>
              <a:defRPr/>
            </a:pPr>
            <a:endParaRPr lang="fi-FI" sz="2800" dirty="0" smtClean="0">
              <a:solidFill>
                <a:schemeClr val="bg1"/>
              </a:solidFill>
            </a:endParaRPr>
          </a:p>
          <a:p>
            <a:pPr lvl="0" algn="ctr">
              <a:buNone/>
              <a:defRPr/>
            </a:pPr>
            <a:r>
              <a:rPr lang="fi-FI" sz="4500" dirty="0" smtClean="0">
                <a:solidFill>
                  <a:schemeClr val="bg1"/>
                </a:solidFill>
                <a:latin typeface="Calibri" pitchFamily="34" charset="0"/>
              </a:rPr>
              <a:t>Definisi Konsepsional Variabel</a:t>
            </a:r>
            <a:endParaRPr lang="en-US" sz="45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Rounded Rectangle 3"/>
          <p:cNvSpPr/>
          <p:nvPr/>
        </p:nvSpPr>
        <p:spPr>
          <a:xfrm>
            <a:off x="457200" y="2743200"/>
            <a:ext cx="8229600" cy="106680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Variabel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Perlakuan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: 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Seduhan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teh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hijau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Rounded Rectangle 3"/>
          <p:cNvSpPr/>
          <p:nvPr/>
        </p:nvSpPr>
        <p:spPr>
          <a:xfrm>
            <a:off x="533400" y="4495800"/>
            <a:ext cx="8229600" cy="144780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Variabel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Respon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: Volume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Ekspirasi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Paksa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detik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pertama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(VEP</a:t>
            </a:r>
            <a:r>
              <a:rPr lang="en-US" sz="2800" baseline="-250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LATAR BELAKANG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3124200"/>
            <a:ext cx="25146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</a:rPr>
              <a:t>Asma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2286000"/>
            <a:ext cx="3962400" cy="3429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enyakit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paru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obstruktif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ditandai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kontraksi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spastik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dari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otot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polos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bronkhiolus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, yang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menyebabkan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kesukaran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bernapas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57600" y="3733800"/>
            <a:ext cx="609600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"/>
            <a:ext cx="2705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3"/>
          <p:cNvSpPr txBox="1">
            <a:spLocks/>
          </p:cNvSpPr>
          <p:nvPr/>
        </p:nvSpPr>
        <p:spPr>
          <a:xfrm>
            <a:off x="685800" y="457200"/>
            <a:ext cx="8229600" cy="8382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77500" lnSpcReduction="20000"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buNone/>
              <a:defRPr/>
            </a:pPr>
            <a:r>
              <a:rPr lang="en-US" sz="4100" dirty="0" err="1" smtClean="0">
                <a:solidFill>
                  <a:schemeClr val="bg1"/>
                </a:solidFill>
                <a:latin typeface="Calibri" pitchFamily="34" charset="0"/>
              </a:rPr>
              <a:t>Definisi</a:t>
            </a:r>
            <a:r>
              <a:rPr lang="en-US" sz="4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Calibri" pitchFamily="34" charset="0"/>
              </a:rPr>
              <a:t>Operasional</a:t>
            </a:r>
            <a:r>
              <a:rPr lang="en-US" sz="4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Calibri" pitchFamily="34" charset="0"/>
              </a:rPr>
              <a:t>Variabel</a:t>
            </a:r>
            <a:endParaRPr lang="en-US" sz="41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Rounded Rectangle 3"/>
          <p:cNvSpPr txBox="1">
            <a:spLocks noGrp="1"/>
          </p:cNvSpPr>
          <p:nvPr>
            <p:ph idx="1"/>
          </p:nvPr>
        </p:nvSpPr>
        <p:spPr>
          <a:xfrm>
            <a:off x="838200" y="1828800"/>
            <a:ext cx="7924800" cy="361236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2500"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Seduhan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teh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hijau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diminum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sebanyak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sekali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sehari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pada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hari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subjek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penelitian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akan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dites</a:t>
            </a:r>
            <a:endParaRPr lang="en-GB" sz="3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Dosis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yang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digunakan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adalah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seduhan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4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gr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daun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teh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hijau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Calibri" pitchFamily="34" charset="0"/>
              </a:rPr>
              <a:t>dalam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400 ml aqua</a:t>
            </a:r>
            <a:endParaRPr lang="en-US" sz="3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60302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3"/>
          <p:cNvSpPr txBox="1">
            <a:spLocks/>
          </p:cNvSpPr>
          <p:nvPr/>
        </p:nvSpPr>
        <p:spPr>
          <a:xfrm>
            <a:off x="762000" y="1219200"/>
            <a:ext cx="7924800" cy="48768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tx2"/>
              </a:buClr>
              <a:buSzPct val="95000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  Volume </a:t>
            </a:r>
            <a:r>
              <a:rPr lang="en-US" sz="3600" dirty="0" err="1" smtClean="0">
                <a:solidFill>
                  <a:schemeClr val="bg1"/>
                </a:solidFill>
              </a:rPr>
              <a:t>Ekspirasi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Paksa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detik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pertama</a:t>
            </a:r>
            <a:r>
              <a:rPr lang="en-US" sz="3600" dirty="0" smtClean="0">
                <a:solidFill>
                  <a:schemeClr val="bg1"/>
                </a:solidFill>
              </a:rPr>
              <a:t> (VEP</a:t>
            </a:r>
            <a:r>
              <a:rPr lang="en-US" sz="3600" baseline="-250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) </a:t>
            </a:r>
            <a:r>
              <a:rPr lang="en-US" sz="3600" dirty="0" err="1" smtClean="0">
                <a:solidFill>
                  <a:schemeClr val="bg1"/>
                </a:solidFill>
              </a:rPr>
              <a:t>adalah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jumlah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udara</a:t>
            </a:r>
            <a:r>
              <a:rPr lang="en-US" sz="3600" dirty="0" smtClean="0">
                <a:solidFill>
                  <a:schemeClr val="bg1"/>
                </a:solidFill>
              </a:rPr>
              <a:t> yang </a:t>
            </a:r>
            <a:r>
              <a:rPr lang="en-US" sz="3600" dirty="0" err="1" smtClean="0">
                <a:solidFill>
                  <a:schemeClr val="bg1"/>
                </a:solidFill>
              </a:rPr>
              <a:t>bisa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diekspirasi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maksimal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secara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paksa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pada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detik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pertama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diukur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dalam</a:t>
            </a:r>
            <a:r>
              <a:rPr lang="en-US" sz="3600" dirty="0" smtClean="0">
                <a:solidFill>
                  <a:schemeClr val="bg1"/>
                </a:solidFill>
              </a:rPr>
              <a:t> liter </a:t>
            </a:r>
            <a:r>
              <a:rPr lang="en-US" sz="3600" dirty="0" err="1" smtClean="0">
                <a:solidFill>
                  <a:schemeClr val="bg1"/>
                </a:solidFill>
              </a:rPr>
              <a:t>dengan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menggunakan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autospirometer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BESAR SAMPEL PENELITIAN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Rumus</a:t>
            </a:r>
            <a:r>
              <a:rPr lang="en-US" dirty="0" smtClean="0"/>
              <a:t> (</a:t>
            </a:r>
            <a:r>
              <a:rPr lang="en-US" dirty="0" err="1" smtClean="0"/>
              <a:t>Woolson</a:t>
            </a:r>
            <a:r>
              <a:rPr lang="en-US" dirty="0" smtClean="0"/>
              <a:t>, R. F., 1987) :</a:t>
            </a:r>
          </a:p>
          <a:p>
            <a:pPr>
              <a:buNone/>
            </a:pPr>
            <a:r>
              <a:rPr lang="en-US" dirty="0" smtClean="0"/>
              <a:t>                       n  =  2  σ </a:t>
            </a:r>
            <a:r>
              <a:rPr lang="en-US" baseline="30000" dirty="0" smtClean="0"/>
              <a:t>2</a:t>
            </a:r>
            <a:r>
              <a:rPr lang="en-US" dirty="0" smtClean="0"/>
              <a:t> (Z</a:t>
            </a:r>
            <a:r>
              <a:rPr lang="en-US" baseline="-25000" dirty="0" smtClean="0"/>
              <a:t>1</a:t>
            </a:r>
            <a:r>
              <a:rPr lang="en-US" dirty="0" smtClean="0"/>
              <a:t> – α + Z</a:t>
            </a:r>
            <a:r>
              <a:rPr lang="en-US" baseline="-25000" dirty="0" smtClean="0"/>
              <a:t>1</a:t>
            </a:r>
            <a:r>
              <a:rPr lang="en-US" dirty="0" smtClean="0"/>
              <a:t> – β ) 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				    </a:t>
            </a:r>
            <a:r>
              <a:rPr lang="en-US" i="1" dirty="0" smtClean="0"/>
              <a:t>d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	                   n </a:t>
            </a:r>
            <a:r>
              <a:rPr lang="pt-BR" i="1" dirty="0" smtClean="0"/>
              <a:t>= </a:t>
            </a:r>
            <a:r>
              <a:rPr lang="pt-BR" dirty="0" smtClean="0"/>
              <a:t>24,5</a:t>
            </a:r>
            <a:r>
              <a:rPr lang="en-US" dirty="0" smtClean="0">
                <a:sym typeface="Wingdings" pitchFamily="2" charset="2"/>
              </a:rPr>
              <a:t> </a:t>
            </a:r>
            <a:r>
              <a:rPr lang="pt-BR" dirty="0" smtClean="0"/>
              <a:t>   n = 25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95800" y="3581400"/>
            <a:ext cx="484632" cy="1219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429000" y="2819400"/>
            <a:ext cx="3733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PROSEDUR KERJA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685800"/>
            <a:ext cx="8229600" cy="7620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Persiapan sebelum tes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600200"/>
            <a:ext cx="8305800" cy="40386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 </a:t>
            </a:r>
            <a:r>
              <a:rPr lang="en-US" sz="2800" dirty="0" err="1" smtClean="0">
                <a:solidFill>
                  <a:schemeClr val="bg1"/>
                </a:solidFill>
              </a:rPr>
              <a:t>Harus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cukup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istirahat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2.  </a:t>
            </a:r>
            <a:r>
              <a:rPr lang="en-US" sz="2800" dirty="0" err="1" smtClean="0">
                <a:solidFill>
                  <a:schemeClr val="bg1"/>
                </a:solidFill>
              </a:rPr>
              <a:t>Tidak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aktifitas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fisik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melelahkan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3.  </a:t>
            </a:r>
            <a:r>
              <a:rPr lang="en-US" sz="2800" dirty="0" err="1" smtClean="0">
                <a:solidFill>
                  <a:schemeClr val="bg1"/>
                </a:solidFill>
              </a:rPr>
              <a:t>Tidak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merokok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4. </a:t>
            </a:r>
            <a:r>
              <a:rPr lang="en-US" sz="2800" dirty="0" err="1" smtClean="0">
                <a:solidFill>
                  <a:schemeClr val="bg1"/>
                </a:solidFill>
              </a:rPr>
              <a:t>Tidak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mengkonsumsi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makanan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minuman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mengandung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kafein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304801"/>
            <a:ext cx="8229600" cy="41910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buNone/>
            </a:pPr>
            <a:r>
              <a:rPr lang="fi-FI" b="1" dirty="0" smtClean="0">
                <a:solidFill>
                  <a:schemeClr val="bg1"/>
                </a:solidFill>
              </a:rPr>
              <a:t>PERSIAPAN PADA SAAT AKAN TES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 algn="ctr">
              <a:buNone/>
            </a:pPr>
            <a:r>
              <a:rPr lang="fi-FI" sz="3200" dirty="0" smtClean="0">
                <a:solidFill>
                  <a:schemeClr val="bg1"/>
                </a:solidFill>
              </a:rPr>
              <a:t>Tes dilakukan minimal 2 jam setelah makan makanan ringan atau 4 jam setelah makan makanan berat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7338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CARA PEMERIKSAAN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7925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C48C62-5549-4D2B-871C-12387034AF72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00200"/>
            <a:ext cx="25146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atin typeface="Calibri" pitchFamily="34" charset="0"/>
              </a:rPr>
              <a:t>Aturlah tombol pengatur, jenis kelamin, umur, tinggi badan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1600200"/>
            <a:ext cx="22860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atin typeface="Calibri" pitchFamily="34" charset="0"/>
              </a:rPr>
              <a:t>Tombol pengatur ditengah diarahkan pada VC pred (</a:t>
            </a:r>
            <a:r>
              <a:rPr lang="fi-FI" sz="2000" i="1" dirty="0">
                <a:latin typeface="Calibri" pitchFamily="34" charset="0"/>
              </a:rPr>
              <a:t>vital capacity prediction)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600200"/>
            <a:ext cx="22860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atin typeface="Calibri" pitchFamily="34" charset="0"/>
              </a:rPr>
              <a:t>OP inspirasi maksimal diikuti ekspirasi maksimal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4724400"/>
            <a:ext cx="2438400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/>
              <a:t>Pindahkan knob dari VC pred </a:t>
            </a:r>
            <a:r>
              <a:rPr lang="fi-FI" sz="2000" dirty="0" smtClean="0"/>
              <a:t>kearah  FEV</a:t>
            </a:r>
            <a:r>
              <a:rPr lang="en-US" sz="2000" baseline="-25000" dirty="0" smtClean="0"/>
              <a:t>1 </a:t>
            </a:r>
            <a:r>
              <a:rPr lang="fi-FI" sz="2000" dirty="0" smtClean="0"/>
              <a:t>(l) </a:t>
            </a:r>
            <a:r>
              <a:rPr lang="fi-FI" sz="2000" dirty="0"/>
              <a:t>dan catat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581400" y="4724400"/>
            <a:ext cx="2286000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libri" pitchFamily="34" charset="0"/>
              </a:rPr>
              <a:t>Percobaan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ini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diulang</a:t>
            </a:r>
            <a:r>
              <a:rPr lang="en-US" sz="2000" dirty="0">
                <a:latin typeface="Calibri" pitchFamily="34" charset="0"/>
              </a:rPr>
              <a:t> 3 kali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4724400"/>
            <a:ext cx="2438400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libri" pitchFamily="34" charset="0"/>
              </a:rPr>
              <a:t>Sebagai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hasil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akhir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adalah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nilai</a:t>
            </a:r>
            <a:r>
              <a:rPr lang="en-US" sz="2000" dirty="0">
                <a:latin typeface="Calibri" pitchFamily="34" charset="0"/>
              </a:rPr>
              <a:t> rata-rata, yang </a:t>
            </a:r>
            <a:r>
              <a:rPr lang="en-US" sz="2000" dirty="0" err="1">
                <a:latin typeface="Calibri" pitchFamily="34" charset="0"/>
              </a:rPr>
              <a:t>dicatat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</a:rPr>
              <a:t> 3 kali </a:t>
            </a:r>
            <a:r>
              <a:rPr lang="en-US" sz="2000" dirty="0" err="1">
                <a:latin typeface="Calibri" pitchFamily="34" charset="0"/>
              </a:rPr>
              <a:t>percobaan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819400" y="2362200"/>
            <a:ext cx="685800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43600" y="2362200"/>
            <a:ext cx="685800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620000" y="3505200"/>
            <a:ext cx="484632" cy="1143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5943600" y="5486400"/>
            <a:ext cx="685800" cy="484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2819400" y="5486400"/>
            <a:ext cx="685800" cy="484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371600" y="1676400"/>
            <a:ext cx="7010400" cy="3276600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pengukuran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volume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paru-paru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jam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sesudah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minum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hijau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dicatat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VEP</a:t>
            </a:r>
            <a:r>
              <a:rPr lang="en-US" sz="28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fungsi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paru-paru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subjek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penelitian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METODE PENELITIAN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Picture 24" descr="G:\gambar-gambar KTI\17247-Clipart-Picture-Of-A-Male-Caucasian-Office-Nerd-Business-Man-Mascot-Cartoon-Character-Peeking-Out-From-Inside-A-Desktop-Computer-Monito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05000"/>
            <a:ext cx="2654300" cy="3810000"/>
          </a:xfrm>
          <a:noFill/>
        </p:spPr>
      </p:pic>
      <p:sp>
        <p:nvSpPr>
          <p:cNvPr id="9" name="Rectangular Callout 8"/>
          <p:cNvSpPr/>
          <p:nvPr/>
        </p:nvSpPr>
        <p:spPr>
          <a:xfrm>
            <a:off x="3276600" y="3124200"/>
            <a:ext cx="5867400" cy="1371600"/>
          </a:xfrm>
          <a:prstGeom prst="wedgeRectCallout">
            <a:avLst>
              <a:gd name="adj1" fmla="val -61938"/>
              <a:gd name="adj2" fmla="val -595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nb-NO" sz="2400" dirty="0" smtClean="0"/>
              <a:t>Menggunakan statistik dengan metode uji </a:t>
            </a:r>
            <a:r>
              <a:rPr lang="en-US" sz="2400" i="1" dirty="0" err="1" smtClean="0"/>
              <a:t>Wilcoxon</a:t>
            </a:r>
            <a:r>
              <a:rPr lang="en-US" sz="2400" i="1" dirty="0" smtClean="0"/>
              <a:t> Signed Rank Test</a:t>
            </a:r>
            <a:r>
              <a:rPr lang="nb-NO" sz="2400" dirty="0" smtClean="0"/>
              <a:t> dengan </a:t>
            </a:r>
            <a:r>
              <a:rPr lang="en-US" sz="2400" dirty="0" smtClean="0"/>
              <a:t>α</a:t>
            </a:r>
            <a:r>
              <a:rPr lang="nb-NO" sz="2400" dirty="0" smtClean="0"/>
              <a:t> = 0,05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276600" y="2819400"/>
            <a:ext cx="32004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Analisis</a:t>
            </a:r>
            <a:r>
              <a:rPr lang="en-US" sz="2400" b="1" dirty="0">
                <a:solidFill>
                  <a:schemeClr val="bg1"/>
                </a:solidFill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HIPOTESIS PENELITIAN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horizontalScroll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Efek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hijau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tehadap</a:t>
            </a:r>
            <a:r>
              <a:rPr lang="en-US" sz="2800" dirty="0" smtClean="0">
                <a:solidFill>
                  <a:schemeClr val="bg1"/>
                </a:solidFill>
              </a:rPr>
              <a:t> Volume </a:t>
            </a:r>
            <a:r>
              <a:rPr lang="en-US" sz="2800" dirty="0" err="1" smtClean="0">
                <a:solidFill>
                  <a:schemeClr val="bg1"/>
                </a:solidFill>
              </a:rPr>
              <a:t>Ekspirasi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Paksa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detik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pertama</a:t>
            </a:r>
            <a:r>
              <a:rPr lang="en-US" sz="2800" dirty="0" smtClean="0">
                <a:solidFill>
                  <a:schemeClr val="bg1"/>
                </a:solidFill>
              </a:rPr>
              <a:t> (VEP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</a:t>
            </a:r>
            <a:r>
              <a:rPr lang="en-US" sz="2800" baseline="-25000" dirty="0" smtClean="0">
                <a:solidFill>
                  <a:schemeClr val="bg1"/>
                </a:solidFill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	: VEP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sebelum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minum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seduhan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hijau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VEP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sesudah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minum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seduhan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hijau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	: VEP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sesudah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minum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seduhan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hijau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lebih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besar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daripada</a:t>
            </a:r>
            <a:r>
              <a:rPr lang="en-US" sz="2800" dirty="0" smtClean="0">
                <a:solidFill>
                  <a:schemeClr val="bg1"/>
                </a:solidFill>
              </a:rPr>
              <a:t> VEP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sebelum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minum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seduhan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hijau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KRITERIA UJI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star10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da-DK" sz="3200" i="1" dirty="0">
                <a:solidFill>
                  <a:schemeClr val="tx1"/>
                </a:solidFill>
                <a:latin typeface="Calibri" pitchFamily="34" charset="0"/>
              </a:rPr>
              <a:t>Dengan membandingkan nilai p dengan </a:t>
            </a:r>
            <a:r>
              <a:rPr lang="en-US" sz="3200" i="1" dirty="0">
                <a:solidFill>
                  <a:schemeClr val="tx1"/>
                </a:solidFill>
                <a:latin typeface="Calibri" pitchFamily="34" charset="0"/>
              </a:rPr>
              <a:t>α</a:t>
            </a:r>
            <a:r>
              <a:rPr lang="da-DK" sz="3200" i="1" dirty="0">
                <a:solidFill>
                  <a:schemeClr val="tx1"/>
                </a:solidFill>
                <a:latin typeface="Calibri" pitchFamily="34" charset="0"/>
              </a:rPr>
              <a:t> = </a:t>
            </a:r>
            <a:r>
              <a:rPr lang="da-DK" sz="3200" i="1" dirty="0" smtClean="0">
                <a:solidFill>
                  <a:schemeClr val="tx1"/>
                </a:solidFill>
                <a:latin typeface="Calibri" pitchFamily="34" charset="0"/>
              </a:rPr>
              <a:t>0,05</a:t>
            </a:r>
            <a:endParaRPr lang="en-US" sz="32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buNone/>
              <a:defRPr/>
            </a:pPr>
            <a:r>
              <a:rPr lang="en-US" sz="3200" i="1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da-DK" sz="3200" dirty="0" smtClean="0">
                <a:solidFill>
                  <a:schemeClr val="tx1"/>
                </a:solidFill>
                <a:latin typeface="Calibri" pitchFamily="34" charset="0"/>
              </a:rPr>
              <a:t>Jika </a:t>
            </a:r>
            <a:r>
              <a:rPr lang="da-DK" sz="3200" i="1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da-DK" sz="3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a-DK" sz="3200" u="sng" dirty="0">
                <a:solidFill>
                  <a:schemeClr val="tx1"/>
                </a:solidFill>
                <a:latin typeface="Calibri" pitchFamily="34" charset="0"/>
              </a:rPr>
              <a:t>&lt;</a:t>
            </a:r>
            <a:r>
              <a:rPr lang="da-DK" sz="3200" dirty="0">
                <a:solidFill>
                  <a:schemeClr val="tx1"/>
                </a:solidFill>
                <a:latin typeface="Calibri" pitchFamily="34" charset="0"/>
              </a:rPr>
              <a:t> 0,05 maka H</a:t>
            </a:r>
            <a:r>
              <a:rPr lang="da-DK" sz="3200" baseline="-25000" dirty="0"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lang="da-DK" sz="3200" dirty="0">
                <a:solidFill>
                  <a:schemeClr val="tx1"/>
                </a:solidFill>
                <a:latin typeface="Calibri" pitchFamily="34" charset="0"/>
              </a:rPr>
              <a:t> ditolak 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  <a:p>
            <a:pPr lvl="1" algn="ctr">
              <a:buNone/>
              <a:defRPr/>
            </a:pPr>
            <a:r>
              <a:rPr lang="da-DK" sz="3200" dirty="0">
                <a:solidFill>
                  <a:schemeClr val="tx1"/>
                </a:solidFill>
                <a:latin typeface="Calibri" pitchFamily="34" charset="0"/>
              </a:rPr>
              <a:t>Jika </a:t>
            </a:r>
            <a:r>
              <a:rPr lang="da-DK" sz="3200" i="1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da-DK" sz="3200" dirty="0">
                <a:solidFill>
                  <a:schemeClr val="tx1"/>
                </a:solidFill>
                <a:latin typeface="Calibri" pitchFamily="34" charset="0"/>
              </a:rPr>
              <a:t> &gt; 0,05 maka H</a:t>
            </a:r>
            <a:r>
              <a:rPr lang="da-DK" sz="3200" baseline="-25000" dirty="0"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lang="da-DK" sz="3200" dirty="0">
                <a:solidFill>
                  <a:schemeClr val="tx1"/>
                </a:solidFill>
                <a:latin typeface="Calibri" pitchFamily="34" charset="0"/>
              </a:rPr>
              <a:t> diterima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1828800"/>
            <a:ext cx="3200400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libri" pitchFamily="34" charset="0"/>
              </a:rPr>
              <a:t>Serangan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asma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semakin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berat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14800" y="2057400"/>
            <a:ext cx="685800" cy="381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53000" y="1295400"/>
            <a:ext cx="3581400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libri" pitchFamily="34" charset="0"/>
              </a:rPr>
              <a:t>Angka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kejadian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rawat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inap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angka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kematian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penderita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asma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8610600" y="1752600"/>
            <a:ext cx="228600" cy="9144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8200" y="4038600"/>
            <a:ext cx="31242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libri" pitchFamily="34" charset="0"/>
              </a:rPr>
              <a:t>Merubah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kualitas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hidup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penderita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600" y="4038600"/>
            <a:ext cx="38100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Peningkatan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absen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anak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sekolah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kehilangan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jam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kerja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981200" y="3048000"/>
            <a:ext cx="457200" cy="7620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886296">
            <a:off x="3932724" y="3120381"/>
            <a:ext cx="990600" cy="457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>
                <a:solidFill>
                  <a:schemeClr val="tx1"/>
                </a:solidFill>
                <a:latin typeface="Franklin Gothic Medium" pitchFamily="34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Franklin Gothic Medium" pitchFamily="34" charset="0"/>
              </a:rPr>
              <a:t>SPEK ETIK PENELITIAN</a:t>
            </a:r>
            <a:endParaRPr lang="en-US" sz="36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381000" y="1371600"/>
            <a:ext cx="8763000" cy="22860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mendapat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persetujuan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Komite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Fakultas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Kedokteran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Kristen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Maranatha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81000" y="3429000"/>
            <a:ext cx="8763000" cy="34290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Arial" pitchFamily="34" charset="0"/>
                <a:cs typeface="Arial" pitchFamily="34" charset="0"/>
              </a:rPr>
              <a:t>Penelitian ini relatif aman karena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LD50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hijau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3,303 gram/kg BB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sedangkan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seduhan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hijau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400 ml aqua</a:t>
            </a:r>
          </a:p>
          <a:p>
            <a:r>
              <a:rPr lang="id-ID" dirty="0" smtClean="0"/>
              <a:t> 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uhaus 93" pitchFamily="82" charset="0"/>
              </a:rPr>
              <a:t>HASIL PENELITIAN </a:t>
            </a:r>
            <a:b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uhaus 93" pitchFamily="82" charset="0"/>
              </a:rPr>
            </a:br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uhaus 93" pitchFamily="82" charset="0"/>
              </a:rPr>
              <a:t>DAN PEMBAHASAN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1242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417638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>
                <a:solidFill>
                  <a:schemeClr val="tx1"/>
                </a:solidFill>
              </a:rPr>
              <a:t>Tabel</a:t>
            </a:r>
            <a:r>
              <a:rPr lang="en-US" sz="3100" b="1" dirty="0" smtClean="0">
                <a:solidFill>
                  <a:schemeClr val="tx1"/>
                </a:solidFill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</a:rPr>
              <a:t>Hasil</a:t>
            </a:r>
            <a:r>
              <a:rPr lang="en-US" sz="3100" b="1" dirty="0" smtClean="0">
                <a:solidFill>
                  <a:schemeClr val="tx1"/>
                </a:solidFill>
              </a:rPr>
              <a:t> Volume </a:t>
            </a:r>
            <a:r>
              <a:rPr lang="en-US" sz="3100" b="1" dirty="0" err="1" smtClean="0">
                <a:solidFill>
                  <a:schemeClr val="tx1"/>
                </a:solidFill>
              </a:rPr>
              <a:t>Ekspirasi</a:t>
            </a:r>
            <a:r>
              <a:rPr lang="en-US" sz="3100" b="1" dirty="0" smtClean="0">
                <a:solidFill>
                  <a:schemeClr val="tx1"/>
                </a:solidFill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</a:rPr>
              <a:t>Paksa</a:t>
            </a:r>
            <a:r>
              <a:rPr lang="en-US" sz="3100" b="1" dirty="0" smtClean="0">
                <a:solidFill>
                  <a:schemeClr val="tx1"/>
                </a:solidFill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</a:rPr>
              <a:t>detik</a:t>
            </a:r>
            <a:r>
              <a:rPr lang="en-US" sz="3100" b="1" dirty="0" smtClean="0">
                <a:solidFill>
                  <a:schemeClr val="tx1"/>
                </a:solidFill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</a:rPr>
              <a:t>pertama</a:t>
            </a:r>
            <a:r>
              <a:rPr lang="en-US" sz="3100" b="1" dirty="0" smtClean="0">
                <a:solidFill>
                  <a:schemeClr val="tx1"/>
                </a:solidFill>
              </a:rPr>
              <a:t> (VEP</a:t>
            </a:r>
            <a:r>
              <a:rPr lang="en-US" sz="31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3100" b="1" dirty="0" smtClean="0">
                <a:solidFill>
                  <a:schemeClr val="tx1"/>
                </a:solidFill>
              </a:rPr>
              <a:t>) </a:t>
            </a:r>
            <a:r>
              <a:rPr lang="en-US" sz="3100" b="1" dirty="0" err="1" smtClean="0">
                <a:solidFill>
                  <a:schemeClr val="tx1"/>
                </a:solidFill>
              </a:rPr>
              <a:t>Sebelum</a:t>
            </a:r>
            <a:r>
              <a:rPr lang="en-US" sz="3100" b="1" dirty="0" smtClean="0">
                <a:solidFill>
                  <a:schemeClr val="tx1"/>
                </a:solidFill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</a:rPr>
              <a:t>dan</a:t>
            </a:r>
            <a:r>
              <a:rPr lang="en-US" sz="3100" b="1" dirty="0" smtClean="0">
                <a:solidFill>
                  <a:schemeClr val="tx1"/>
                </a:solidFill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</a:rPr>
              <a:t>Setelah</a:t>
            </a:r>
            <a:r>
              <a:rPr lang="en-US" sz="3100" b="1" dirty="0" smtClean="0">
                <a:solidFill>
                  <a:schemeClr val="tx1"/>
                </a:solidFill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</a:rPr>
              <a:t>Minum</a:t>
            </a:r>
            <a:r>
              <a:rPr lang="en-US" sz="3100" b="1" dirty="0" smtClean="0">
                <a:solidFill>
                  <a:schemeClr val="tx1"/>
                </a:solidFill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</a:rPr>
              <a:t>Seduhan</a:t>
            </a:r>
            <a:r>
              <a:rPr lang="en-US" sz="3100" b="1" dirty="0" smtClean="0">
                <a:solidFill>
                  <a:schemeClr val="tx1"/>
                </a:solidFill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</a:rPr>
              <a:t>Teh</a:t>
            </a:r>
            <a:r>
              <a:rPr lang="en-US" sz="3100" b="1" dirty="0" smtClean="0">
                <a:solidFill>
                  <a:schemeClr val="tx1"/>
                </a:solidFill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</a:rPr>
              <a:t>Hijau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52403" y="1295400"/>
          <a:ext cx="8839198" cy="5410200"/>
        </p:xfrm>
        <a:graphic>
          <a:graphicData uri="http://schemas.openxmlformats.org/drawingml/2006/table">
            <a:tbl>
              <a:tblPr/>
              <a:tblGrid>
                <a:gridCol w="761997"/>
                <a:gridCol w="1143000"/>
                <a:gridCol w="990600"/>
                <a:gridCol w="762000"/>
                <a:gridCol w="990600"/>
                <a:gridCol w="1219200"/>
                <a:gridCol w="720491"/>
                <a:gridCol w="1125655"/>
                <a:gridCol w="1125655"/>
              </a:tblGrid>
              <a:tr h="4508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No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VEP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(L)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VEP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(L)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VEP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(L)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Sebelum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Sesudah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Sebelum 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Sesudah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Sebelum 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Sesudah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3,26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4,34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4,18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3,89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3,95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3,92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3,27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3,37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4,15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3,86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3,89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3,66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3,99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4,25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4,60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4,70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4,00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4,25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4,18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3,64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3,75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3,64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3,87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3,92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3,83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4,33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4,06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4,09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4,02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4,05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3,71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3,64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3,74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3,99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4,22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4,27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4,24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4,31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3,21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3,19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PEMBAHASAN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133600"/>
          </a:xfrm>
          <a:prstGeom prst="horizontalScroll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dist="203200" dir="4440000" algn="b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en-US" dirty="0" smtClean="0"/>
              <a:t>  </a:t>
            </a:r>
            <a:r>
              <a:rPr lang="en-US" sz="3200" dirty="0" smtClean="0">
                <a:latin typeface="Calibri" pitchFamily="34" charset="0"/>
              </a:rPr>
              <a:t>VEP</a:t>
            </a:r>
            <a:r>
              <a:rPr lang="en-US" sz="3200" baseline="-25000" dirty="0" smtClean="0">
                <a:latin typeface="Calibri" pitchFamily="34" charset="0"/>
              </a:rPr>
              <a:t>1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sebelum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minum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seduhan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teh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hijau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berkisar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antara</a:t>
            </a:r>
            <a:r>
              <a:rPr lang="en-US" sz="3200" dirty="0" smtClean="0">
                <a:latin typeface="Calibri" pitchFamily="34" charset="0"/>
              </a:rPr>
              <a:t> 3,21 liter  </a:t>
            </a:r>
            <a:r>
              <a:rPr lang="en-US" sz="3200" dirty="0" err="1" smtClean="0">
                <a:latin typeface="Calibri" pitchFamily="34" charset="0"/>
              </a:rPr>
              <a:t>dan</a:t>
            </a:r>
            <a:r>
              <a:rPr lang="en-US" sz="3200" dirty="0" smtClean="0">
                <a:latin typeface="Calibri" pitchFamily="34" charset="0"/>
              </a:rPr>
              <a:t> 4,60 liter </a:t>
            </a:r>
            <a:r>
              <a:rPr lang="en-US" sz="3200" dirty="0" err="1" smtClean="0">
                <a:latin typeface="Calibri" pitchFamily="34" charset="0"/>
              </a:rPr>
              <a:t>dengan</a:t>
            </a:r>
            <a:r>
              <a:rPr lang="en-US" sz="3200" dirty="0" smtClean="0">
                <a:latin typeface="Calibri" pitchFamily="34" charset="0"/>
              </a:rPr>
              <a:t> rata-rata 3,90 liter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81000" y="4267200"/>
            <a:ext cx="8382000" cy="2362200"/>
          </a:xfrm>
          <a:prstGeom prst="horizontalScroll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82600" dist="215900" dir="8580000" algn="ctr" rotWithShape="0">
              <a:srgbClr val="000000">
                <a:alpha val="61000"/>
              </a:srgbClr>
            </a:outerShdw>
          </a:effectLst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atin typeface="Calibri" pitchFamily="34" charset="0"/>
              </a:rPr>
              <a:t>Sedangkan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setelah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minum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seduhan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teh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hijau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berkisar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antara</a:t>
            </a:r>
            <a:r>
              <a:rPr lang="en-US" sz="3200" dirty="0" smtClean="0">
                <a:latin typeface="Calibri" pitchFamily="34" charset="0"/>
              </a:rPr>
              <a:t> 3,19 liter </a:t>
            </a:r>
            <a:r>
              <a:rPr lang="en-US" sz="3200" dirty="0" err="1" smtClean="0">
                <a:latin typeface="Calibri" pitchFamily="34" charset="0"/>
              </a:rPr>
              <a:t>dan</a:t>
            </a:r>
            <a:r>
              <a:rPr lang="en-US" sz="3200" dirty="0" smtClean="0">
                <a:latin typeface="Calibri" pitchFamily="34" charset="0"/>
              </a:rPr>
              <a:t> 4,70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liter </a:t>
            </a:r>
            <a:r>
              <a:rPr lang="en-US" sz="3200" dirty="0" err="1" smtClean="0">
                <a:latin typeface="Calibri" pitchFamily="34" charset="0"/>
              </a:rPr>
              <a:t>dengan</a:t>
            </a:r>
            <a:r>
              <a:rPr lang="en-US" sz="3200" dirty="0" smtClean="0">
                <a:latin typeface="Calibri" pitchFamily="34" charset="0"/>
              </a:rPr>
              <a:t> rata-rata 3,96 liter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86200" y="3200400"/>
            <a:ext cx="1371600" cy="1295400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4525963"/>
          </a:xfrm>
          <a:prstGeom prst="irregularSeal2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en-US" sz="2800" dirty="0" smtClean="0">
                <a:latin typeface="Calibri" pitchFamily="34" charset="0"/>
              </a:rPr>
              <a:t>     Rata-rata </a:t>
            </a:r>
            <a:r>
              <a:rPr lang="en-US" sz="2800" dirty="0">
                <a:latin typeface="Calibri" pitchFamily="34" charset="0"/>
              </a:rPr>
              <a:t>VEP</a:t>
            </a:r>
            <a:r>
              <a:rPr lang="en-US" sz="2800" baseline="-25000" dirty="0"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setelah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minum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seduhan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teh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hijau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mengalami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peningkatan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sebesar</a:t>
            </a:r>
            <a:r>
              <a:rPr lang="en-US" sz="2800" dirty="0">
                <a:latin typeface="Calibri" pitchFamily="34" charset="0"/>
              </a:rPr>
              <a:t> 1,54%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953000"/>
            <a:ext cx="3657600" cy="1524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menggunakan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 err="1">
                <a:latin typeface="Calibri" pitchFamily="34" charset="0"/>
              </a:rPr>
              <a:t>Wilcoxon</a:t>
            </a:r>
            <a:r>
              <a:rPr lang="en-US" sz="2800" i="1" dirty="0">
                <a:latin typeface="Calibri" pitchFamily="34" charset="0"/>
              </a:rPr>
              <a:t> Signed Rank Test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91000" y="5334000"/>
            <a:ext cx="2133600" cy="6858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 </a:t>
            </a:r>
            <a:r>
              <a:rPr lang="en-US" sz="2800" dirty="0" err="1"/>
              <a:t>diperoleh</a:t>
            </a:r>
            <a:endParaRPr lang="en-US" sz="2800" dirty="0"/>
          </a:p>
        </p:txBody>
      </p:sp>
      <p:sp>
        <p:nvSpPr>
          <p:cNvPr id="7" name="10-Point Star 6"/>
          <p:cNvSpPr/>
          <p:nvPr/>
        </p:nvSpPr>
        <p:spPr>
          <a:xfrm>
            <a:off x="6324600" y="4724400"/>
            <a:ext cx="2209800" cy="1905000"/>
          </a:xfrm>
          <a:prstGeom prst="star10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Calibri" pitchFamily="34" charset="0"/>
              </a:rPr>
              <a:t>nilai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Calibri" pitchFamily="34" charset="0"/>
              </a:rPr>
              <a:t>p </a:t>
            </a:r>
            <a:r>
              <a:rPr lang="en-US" sz="2800" i="1" dirty="0" smtClean="0">
                <a:latin typeface="Calibri" pitchFamily="34" charset="0"/>
              </a:rPr>
              <a:t>= 0,006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ellipseRibb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Hal </a:t>
            </a:r>
            <a:r>
              <a:rPr lang="en-US" sz="3200" dirty="0" err="1">
                <a:solidFill>
                  <a:schemeClr val="bg1"/>
                </a:solidFill>
              </a:rPr>
              <a:t>ini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berarti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76800" y="1600201"/>
            <a:ext cx="3810000" cy="24383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 VEP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sebelum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seduhan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hijau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28600" y="1676400"/>
            <a:ext cx="3657600" cy="23622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440000" algn="bl" rotWithShape="0">
              <a:schemeClr val="accent4">
                <a:lumMod val="60000"/>
                <a:lumOff val="40000"/>
                <a:alpha val="40000"/>
              </a:schemeClr>
            </a:outerShdw>
          </a:effectLst>
          <a:scene3d>
            <a:camera prst="orthographicFront"/>
            <a:lightRig rig="two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VEP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setelah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minum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seduhan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hijau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1752600" y="5410200"/>
            <a:ext cx="6096000" cy="14478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perbedaan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signifikan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</a:rPr>
              <a:t>&lt;</a:t>
            </a:r>
            <a:r>
              <a:rPr lang="en-US" sz="2800" dirty="0" smtClean="0">
                <a:solidFill>
                  <a:schemeClr val="bg1"/>
                </a:solidFill>
              </a:rPr>
              <a:t> 0,05)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2667000" y="4038600"/>
            <a:ext cx="3962400" cy="1600200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 Black" pitchFamily="34" charset="0"/>
              </a:rPr>
              <a:t>LEBIH </a:t>
            </a: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TINGGI</a:t>
            </a:r>
            <a:endParaRPr lang="en-US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UJI HIPOTESIS PENELITIAN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KESIMPULAN DAN SARAN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KESIMPULAN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33800"/>
            <a:ext cx="1942857" cy="2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loud Callout 10"/>
          <p:cNvSpPr/>
          <p:nvPr/>
        </p:nvSpPr>
        <p:spPr>
          <a:xfrm>
            <a:off x="1752600" y="1143000"/>
            <a:ext cx="7162800" cy="3886200"/>
          </a:xfrm>
          <a:prstGeom prst="cloudCallout">
            <a:avLst>
              <a:gd name="adj1" fmla="val -39408"/>
              <a:gd name="adj2" fmla="val 4993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3200" dirty="0" err="1" smtClean="0">
                <a:latin typeface="Calibri" pitchFamily="34" charset="0"/>
              </a:rPr>
              <a:t>Teh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hijau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meningkatkan</a:t>
            </a:r>
            <a:r>
              <a:rPr lang="en-US" sz="3200" dirty="0" smtClean="0">
                <a:latin typeface="Calibri" pitchFamily="34" charset="0"/>
              </a:rPr>
              <a:t> VEP</a:t>
            </a:r>
            <a:r>
              <a:rPr lang="en-US" sz="3200" baseline="-25000" dirty="0" smtClean="0">
                <a:latin typeface="Calibri" pitchFamily="34" charset="0"/>
              </a:rPr>
              <a:t>1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pada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laki-laki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dewasa</a:t>
            </a:r>
            <a:r>
              <a:rPr lang="en-US" sz="3200" dirty="0" smtClean="0">
                <a:latin typeface="Calibri" pitchFamily="34" charset="0"/>
              </a:rPr>
              <a:t> normal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4"/>
          <p:cNvSpPr>
            <a:spLocks noGrp="1"/>
          </p:cNvSpPr>
          <p:nvPr>
            <p:ph idx="1"/>
          </p:nvPr>
        </p:nvSpPr>
        <p:spPr bwMode="auto">
          <a:xfrm>
            <a:off x="3429000" y="2286000"/>
            <a:ext cx="30480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0005" tIns="40005" rIns="40005" bIns="40005" spcCol="1270" anchor="ctr"/>
          <a:lstStyle/>
          <a:p>
            <a:pPr algn="ctr" defTabSz="2800350" fontAlgn="auto">
              <a:lnSpc>
                <a:spcPct val="90000"/>
              </a:lnSpc>
              <a:spcAft>
                <a:spcPct val="35000"/>
              </a:spcAft>
              <a:buNone/>
              <a:defRPr/>
            </a:pPr>
            <a:r>
              <a:rPr lang="en-US" sz="6000" dirty="0"/>
              <a:t>Saran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2209800" y="4038600"/>
            <a:ext cx="5334000" cy="2514600"/>
          </a:xfrm>
          <a:prstGeom prst="up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dirty="0" smtClean="0"/>
              <a:t>Perlu penelitian lebih lanjut mengenai </a:t>
            </a:r>
            <a:r>
              <a:rPr lang="en-US" sz="2800" dirty="0" err="1" smtClean="0"/>
              <a:t>dosis</a:t>
            </a:r>
            <a:r>
              <a:rPr lang="en-US" sz="2800" dirty="0" smtClean="0"/>
              <a:t> optimal </a:t>
            </a:r>
            <a:r>
              <a:rPr lang="en-US" sz="2800" dirty="0" err="1" smtClean="0"/>
              <a:t>teh</a:t>
            </a:r>
            <a:r>
              <a:rPr lang="en-US" sz="2800" dirty="0" smtClean="0"/>
              <a:t> </a:t>
            </a:r>
            <a:r>
              <a:rPr lang="en-US" sz="2800" dirty="0" err="1" smtClean="0"/>
              <a:t>hijau</a:t>
            </a:r>
            <a:r>
              <a:rPr lang="id-ID" sz="2800" dirty="0" smtClean="0"/>
              <a:t> dalam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ventilasi</a:t>
            </a:r>
            <a:r>
              <a:rPr lang="en-US" sz="2800" dirty="0" smtClean="0"/>
              <a:t> </a:t>
            </a:r>
            <a:r>
              <a:rPr lang="en-US" sz="2800" dirty="0" err="1" smtClean="0"/>
              <a:t>paru</a:t>
            </a:r>
            <a:endParaRPr lang="en-US" sz="2800" dirty="0"/>
          </a:p>
        </p:txBody>
      </p:sp>
      <p:sp>
        <p:nvSpPr>
          <p:cNvPr id="9" name="Down Arrow Callout 8"/>
          <p:cNvSpPr/>
          <p:nvPr/>
        </p:nvSpPr>
        <p:spPr>
          <a:xfrm>
            <a:off x="2057400" y="381000"/>
            <a:ext cx="5715000" cy="2514600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88900" dir="16200000">
              <a:schemeClr val="tx1">
                <a:alpha val="50000"/>
              </a:schemeClr>
            </a:innerShdw>
          </a:effectLst>
          <a:scene3d>
            <a:camera prst="orthographicFront"/>
            <a:lightRig rig="two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</a:t>
            </a:r>
            <a:r>
              <a:rPr lang="id-ID" sz="2800" dirty="0" smtClean="0"/>
              <a:t>erlu penelitian lebih lanjut mengenai efek </a:t>
            </a:r>
            <a:r>
              <a:rPr lang="en-US" sz="2800" dirty="0" err="1" smtClean="0"/>
              <a:t>teh</a:t>
            </a:r>
            <a:r>
              <a:rPr lang="en-US" sz="2800" dirty="0" smtClean="0"/>
              <a:t> </a:t>
            </a:r>
            <a:r>
              <a:rPr lang="en-US" sz="2800" dirty="0" err="1" smtClean="0"/>
              <a:t>hijau</a:t>
            </a:r>
            <a:r>
              <a:rPr lang="id-ID" sz="2800" dirty="0" smtClean="0"/>
              <a:t> terhadap </a:t>
            </a:r>
            <a:r>
              <a:rPr lang="en-US" sz="2800" dirty="0" err="1" smtClean="0"/>
              <a:t>penderita</a:t>
            </a:r>
            <a:r>
              <a:rPr lang="en-US" sz="2800" dirty="0" smtClean="0"/>
              <a:t> </a:t>
            </a:r>
            <a:r>
              <a:rPr lang="en-US" sz="2800" dirty="0" err="1" smtClean="0"/>
              <a:t>asma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Franklin Gothic Medium" pitchFamily="34" charset="0"/>
              </a:rPr>
              <a:t>Prevalensi</a:t>
            </a: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Medium" pitchFamily="34" charset="0"/>
              </a:rPr>
              <a:t>Kenaikan</a:t>
            </a: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Medium" pitchFamily="34" charset="0"/>
              </a:rPr>
              <a:t>Pederita</a:t>
            </a: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Medium" pitchFamily="34" charset="0"/>
              </a:rPr>
              <a:t>Asma</a:t>
            </a: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 (WHO, 2003)</a:t>
            </a:r>
            <a:endParaRPr lang="en-US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90600" y="17526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1219200" y="28194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Juta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jiwa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5562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alibri" pitchFamily="34" charset="0"/>
              </a:rPr>
              <a:t>Tahun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0"/>
            <a:ext cx="3048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I:\New Folder\gambar-gambar KTI\thanks_graphics_04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3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810000" y="1524000"/>
            <a:ext cx="1600200" cy="838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8124382">
            <a:off x="3784071" y="3154240"/>
            <a:ext cx="914400" cy="1524000"/>
          </a:xfrm>
          <a:prstGeom prst="downArrow">
            <a:avLst>
              <a:gd name="adj1" fmla="val 40909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1148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IDENTIFIKASI MASALAH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609600" y="1447800"/>
            <a:ext cx="7696200" cy="4953000"/>
          </a:xfrm>
          <a:prstGeom prst="star7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Apakah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teh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hijau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meningkatkan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 Volume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Ekspirasi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Paksa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detik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pertama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(VEP</a:t>
            </a:r>
            <a:r>
              <a:rPr lang="en-US" sz="2800" baseline="-25000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laki-laki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dewasa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normal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0"/>
            <a:ext cx="17526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MAKSUD DAN TUJUAN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38200" y="1676400"/>
            <a:ext cx="7924800" cy="32004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</a:rPr>
              <a:t>mengetahui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</a:rPr>
              <a:t>pengaruh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</a:rPr>
              <a:t>teh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</a:rPr>
              <a:t>hijau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</a:rPr>
              <a:t>terhadap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VEP</a:t>
            </a:r>
            <a:r>
              <a:rPr lang="en-US" sz="2800" baseline="-25000" dirty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876800"/>
            <a:ext cx="1696284" cy="13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MANFAAT PENELITIAN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4785-A16D-4293-9C5D-72252C02B291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1151</TotalTime>
  <Words>1390</Words>
  <Application>Microsoft Office PowerPoint</Application>
  <PresentationFormat>On-screen Show (4:3)</PresentationFormat>
  <Paragraphs>372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Metro</vt:lpstr>
      <vt:lpstr>Azarel Jimmy 0810152</vt:lpstr>
      <vt:lpstr>PENDAHULUAN </vt:lpstr>
      <vt:lpstr>LATAR BELAKANG</vt:lpstr>
      <vt:lpstr>Slide 4</vt:lpstr>
      <vt:lpstr>Prevalensi Kenaikan Pederita Asma (WHO, 2003)</vt:lpstr>
      <vt:lpstr>Slide 6</vt:lpstr>
      <vt:lpstr>IDENTIFIKASI MASALAH</vt:lpstr>
      <vt:lpstr>MAKSUD DAN TUJUAN </vt:lpstr>
      <vt:lpstr>MANFAAT PENELITIAN</vt:lpstr>
      <vt:lpstr>KERANGKA  PEMIKIRAN</vt:lpstr>
      <vt:lpstr>HIPOTESIS</vt:lpstr>
      <vt:lpstr>METODE PENELITIAN</vt:lpstr>
      <vt:lpstr>LOKASI DAN WAKTU PENELITIAN</vt:lpstr>
      <vt:lpstr>TINJAUAN PUSTAKA</vt:lpstr>
      <vt:lpstr>SALURAN PERNAPASAN</vt:lpstr>
      <vt:lpstr>MEKANISME PERNAPASAN</vt:lpstr>
      <vt:lpstr>SPIROMETER</vt:lpstr>
      <vt:lpstr>VOLUME &amp; KAPASITAS PARU</vt:lpstr>
      <vt:lpstr>VOLUME DINAMIS PARU-PARU</vt:lpstr>
      <vt:lpstr>Slide 20</vt:lpstr>
      <vt:lpstr>Teh (Camellia sinensis L.) </vt:lpstr>
      <vt:lpstr>KANDUNGAN</vt:lpstr>
      <vt:lpstr>KAFEIN</vt:lpstr>
      <vt:lpstr>BAHAN DAN METODOLOGI PENELITIAN</vt:lpstr>
      <vt:lpstr>ALAT DAN BAHAN</vt:lpstr>
      <vt:lpstr>Slide 26</vt:lpstr>
      <vt:lpstr>SUBJEK PENELITIAN</vt:lpstr>
      <vt:lpstr>Slide 28</vt:lpstr>
      <vt:lpstr>VARIABEL PENELITIAN </vt:lpstr>
      <vt:lpstr>Slide 30</vt:lpstr>
      <vt:lpstr>Slide 31</vt:lpstr>
      <vt:lpstr>BESAR SAMPEL PENELITIAN</vt:lpstr>
      <vt:lpstr>PROSEDUR KERJA</vt:lpstr>
      <vt:lpstr>Slide 34</vt:lpstr>
      <vt:lpstr>CARA PEMERIKSAAN</vt:lpstr>
      <vt:lpstr>Slide 36</vt:lpstr>
      <vt:lpstr>METODE PENELITIAN</vt:lpstr>
      <vt:lpstr>HIPOTESIS PENELITIAN</vt:lpstr>
      <vt:lpstr>KRITERIA UJI</vt:lpstr>
      <vt:lpstr>ASPEK ETIK PENELITIAN</vt:lpstr>
      <vt:lpstr>HASIL PENELITIAN  DAN PEMBAHASAN</vt:lpstr>
      <vt:lpstr>Tabel Hasil Volume Ekspirasi Paksa detik pertama (VEP1) Sebelum dan Setelah Minum Seduhan Teh Hijau</vt:lpstr>
      <vt:lpstr>PEMBAHASAN</vt:lpstr>
      <vt:lpstr>Slide 44</vt:lpstr>
      <vt:lpstr>Hal ini berarti</vt:lpstr>
      <vt:lpstr>UJI HIPOTESIS PENELITIAN</vt:lpstr>
      <vt:lpstr>KESIMPULAN DAN SARAN</vt:lpstr>
      <vt:lpstr>KESIMPULAN</vt:lpstr>
      <vt:lpstr>Slide 49</vt:lpstr>
      <vt:lpstr>Slide 50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Azarel Jimmy 0810152</dc:title>
  <dc:creator>WarezBB</dc:creator>
  <cp:lastModifiedBy>Intel</cp:lastModifiedBy>
  <cp:revision>124</cp:revision>
  <dcterms:created xsi:type="dcterms:W3CDTF">2011-11-06T12:25:03Z</dcterms:created>
  <dcterms:modified xsi:type="dcterms:W3CDTF">2011-11-26T06:33:26Z</dcterms:modified>
</cp:coreProperties>
</file>